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7"/>
  </p:notesMasterIdLst>
  <p:sldIdLst>
    <p:sldId id="257" r:id="rId2"/>
    <p:sldId id="348" r:id="rId3"/>
    <p:sldId id="258" r:id="rId4"/>
    <p:sldId id="329" r:id="rId5"/>
    <p:sldId id="346" r:id="rId6"/>
    <p:sldId id="347" r:id="rId7"/>
    <p:sldId id="259" r:id="rId8"/>
    <p:sldId id="281" r:id="rId9"/>
    <p:sldId id="327" r:id="rId10"/>
    <p:sldId id="328" r:id="rId11"/>
    <p:sldId id="308" r:id="rId12"/>
    <p:sldId id="365" r:id="rId13"/>
    <p:sldId id="371" r:id="rId14"/>
    <p:sldId id="368" r:id="rId15"/>
    <p:sldId id="369" r:id="rId16"/>
    <p:sldId id="370" r:id="rId17"/>
    <p:sldId id="372" r:id="rId18"/>
    <p:sldId id="373" r:id="rId19"/>
    <p:sldId id="374" r:id="rId20"/>
    <p:sldId id="375" r:id="rId21"/>
    <p:sldId id="376" r:id="rId22"/>
    <p:sldId id="385" r:id="rId23"/>
    <p:sldId id="387" r:id="rId24"/>
    <p:sldId id="386" r:id="rId25"/>
    <p:sldId id="388" r:id="rId26"/>
    <p:sldId id="390" r:id="rId27"/>
    <p:sldId id="389" r:id="rId28"/>
    <p:sldId id="378" r:id="rId29"/>
    <p:sldId id="377" r:id="rId30"/>
    <p:sldId id="379" r:id="rId31"/>
    <p:sldId id="380" r:id="rId32"/>
    <p:sldId id="381" r:id="rId33"/>
    <p:sldId id="382" r:id="rId34"/>
    <p:sldId id="383" r:id="rId35"/>
    <p:sldId id="384" r:id="rId36"/>
  </p:sldIdLst>
  <p:sldSz cx="12192000" cy="609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19B"/>
    <a:srgbClr val="0142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40" autoAdjust="0"/>
  </p:normalViewPr>
  <p:slideViewPr>
    <p:cSldViewPr snapToGrid="0">
      <p:cViewPr>
        <p:scale>
          <a:sx n="75" d="100"/>
          <a:sy n="75" d="100"/>
        </p:scale>
        <p:origin x="704"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ADF94-E23E-4C12-9A31-20E0A56D2B5A}" type="datetimeFigureOut">
              <a:rPr lang="zh-CN" altLang="en-US" smtClean="0"/>
              <a:t>2024/3/21</a:t>
            </a:fld>
            <a:endParaRPr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64846-7201-4FEF-B6EE-2DDB7F592E11}" type="slidenum">
              <a:rPr lang="zh-CN" altLang="en-US" smtClean="0"/>
              <a:t>‹#›</a:t>
            </a:fld>
            <a:endParaRPr lang="zh-CN" altLang="en-US"/>
          </a:p>
        </p:txBody>
      </p:sp>
    </p:spTree>
    <p:extLst>
      <p:ext uri="{BB962C8B-B14F-4D97-AF65-F5344CB8AC3E}">
        <p14:creationId xmlns:p14="http://schemas.microsoft.com/office/powerpoint/2010/main" val="310363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a:t>
            </a:fld>
            <a:endParaRPr lang="zh-CN" altLang="en-US"/>
          </a:p>
        </p:txBody>
      </p:sp>
    </p:spTree>
    <p:extLst>
      <p:ext uri="{BB962C8B-B14F-4D97-AF65-F5344CB8AC3E}">
        <p14:creationId xmlns:p14="http://schemas.microsoft.com/office/powerpoint/2010/main" val="1584092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以含</a:t>
            </a:r>
            <a:r>
              <a:rPr lang="en-US" altLang="zh-CN" sz="1800">
                <a:effectLst/>
                <a:latin typeface="Times New Roman" panose="02020603050405020304" pitchFamily="18" charset="0"/>
                <a:ea typeface="宋体" panose="02010600030101010101" pitchFamily="2" charset="-122"/>
              </a:rPr>
              <a:t>30% CO</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effectLst/>
                <a:latin typeface="Times New Roman" panose="02020603050405020304" pitchFamily="18" charset="0"/>
                <a:ea typeface="宋体" panose="02010600030101010101" pitchFamily="2" charset="-122"/>
              </a:rPr>
              <a:t>25% CO</a:t>
            </a:r>
            <a:r>
              <a:rPr lang="en-US" altLang="zh-CN" sz="1800" baseline="-25000">
                <a:effectLst/>
                <a:latin typeface="Times New Roman" panose="02020603050405020304" pitchFamily="18" charset="0"/>
                <a:ea typeface="宋体" panose="02010600030101010101" pitchFamily="2" charset="-122"/>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的转炉放散炉气为例，计算得到，每喷吹</a:t>
            </a:r>
            <a:r>
              <a:rPr lang="en-US" altLang="zh-CN" sz="1800">
                <a:effectLst/>
                <a:latin typeface="Times New Roman" panose="02020603050405020304" pitchFamily="18" charset="0"/>
                <a:ea typeface="宋体" panose="02010600030101010101" pitchFamily="2" charset="-122"/>
              </a:rPr>
              <a:t>1 m</a:t>
            </a:r>
            <a:r>
              <a:rPr lang="en-US" altLang="zh-CN" sz="1800" baseline="30000">
                <a:effectLst/>
                <a:latin typeface="Times New Roman" panose="02020603050405020304" pitchFamily="18" charset="0"/>
                <a:ea typeface="宋体" panose="02010600030101010101" pitchFamily="2" charset="-122"/>
              </a:rPr>
              <a:t>3</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转炉放散炉气相比于每</a:t>
            </a:r>
            <a:r>
              <a:rPr lang="en-US" altLang="zh-CN" sz="1800">
                <a:effectLst/>
                <a:latin typeface="Times New Roman" panose="02020603050405020304" pitchFamily="18" charset="0"/>
                <a:ea typeface="宋体" panose="02010600030101010101" pitchFamily="2" charset="-122"/>
              </a:rPr>
              <a:t>1 m</a:t>
            </a:r>
            <a:r>
              <a:rPr lang="en-US" altLang="zh-CN" sz="1800" baseline="30000">
                <a:effectLst/>
                <a:latin typeface="Times New Roman" panose="02020603050405020304" pitchFamily="18" charset="0"/>
                <a:ea typeface="宋体" panose="02010600030101010101" pitchFamily="2" charset="-122"/>
              </a:rPr>
              <a:t>3</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空气鼓风的相对带入量为</a:t>
            </a:r>
            <a:r>
              <a:rPr lang="en-US" altLang="zh-CN" sz="1800">
                <a:effectLst/>
                <a:latin typeface="Times New Roman" panose="02020603050405020304" pitchFamily="18" charset="0"/>
                <a:ea typeface="宋体" panose="02010600030101010101" pitchFamily="2" charset="-122"/>
              </a:rPr>
              <a:t>0.375 kg/m</a:t>
            </a:r>
            <a:r>
              <a:rPr lang="en-US" altLang="zh-CN" sz="1800" baseline="30000">
                <a:effectLst/>
                <a:latin typeface="Times New Roman" panose="02020603050405020304" pitchFamily="18" charset="0"/>
                <a:ea typeface="宋体" panose="02010600030101010101" pitchFamily="2" charset="-122"/>
              </a:rPr>
              <a:t>3</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10</a:t>
            </a:fld>
            <a:endParaRPr lang="zh-CN" altLang="en-US"/>
          </a:p>
        </p:txBody>
      </p:sp>
    </p:spTree>
    <p:extLst>
      <p:ext uri="{BB962C8B-B14F-4D97-AF65-F5344CB8AC3E}">
        <p14:creationId xmlns:p14="http://schemas.microsoft.com/office/powerpoint/2010/main" val="346424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除了计算碳带入量，还要根据高炉特定区域，通过区域热衡算法进行热量衡算，并计算出生产</a:t>
            </a:r>
            <a:r>
              <a:rPr lang="en-US" altLang="zh-CN" sz="1800">
                <a:effectLst/>
                <a:latin typeface="Times New Roman" panose="02020603050405020304" pitchFamily="18" charset="0"/>
                <a:ea typeface="宋体" panose="02010600030101010101" pitchFamily="2" charset="-122"/>
              </a:rPr>
              <a:t>1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吨生铁需要喷吹的炉气量和炉气成分组成。</a:t>
            </a:r>
            <a:endParaRPr lang="zh-CN" altLang="zh-CN" sz="1800" dirty="0">
              <a:effectLst/>
              <a:latin typeface="Times"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11</a:t>
            </a:fld>
            <a:endParaRPr lang="zh-CN" altLang="en-US"/>
          </a:p>
        </p:txBody>
      </p:sp>
    </p:spTree>
    <p:extLst>
      <p:ext uri="{BB962C8B-B14F-4D97-AF65-F5344CB8AC3E}">
        <p14:creationId xmlns:p14="http://schemas.microsoft.com/office/powerpoint/2010/main" val="2316188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12</a:t>
            </a:fld>
            <a:endParaRPr lang="zh-CN" altLang="en-US"/>
          </a:p>
        </p:txBody>
      </p:sp>
    </p:spTree>
    <p:extLst>
      <p:ext uri="{BB962C8B-B14F-4D97-AF65-F5344CB8AC3E}">
        <p14:creationId xmlns:p14="http://schemas.microsoft.com/office/powerpoint/2010/main" val="4136445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13</a:t>
            </a:fld>
            <a:endParaRPr lang="zh-CN" altLang="en-US"/>
          </a:p>
        </p:txBody>
      </p:sp>
    </p:spTree>
    <p:extLst>
      <p:ext uri="{BB962C8B-B14F-4D97-AF65-F5344CB8AC3E}">
        <p14:creationId xmlns:p14="http://schemas.microsoft.com/office/powerpoint/2010/main" val="1536376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14</a:t>
            </a:fld>
            <a:endParaRPr lang="zh-CN" altLang="en-US"/>
          </a:p>
        </p:txBody>
      </p:sp>
    </p:spTree>
    <p:extLst>
      <p:ext uri="{BB962C8B-B14F-4D97-AF65-F5344CB8AC3E}">
        <p14:creationId xmlns:p14="http://schemas.microsoft.com/office/powerpoint/2010/main" val="400179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15</a:t>
            </a:fld>
            <a:endParaRPr lang="zh-CN" altLang="en-US"/>
          </a:p>
        </p:txBody>
      </p:sp>
    </p:spTree>
    <p:extLst>
      <p:ext uri="{BB962C8B-B14F-4D97-AF65-F5344CB8AC3E}">
        <p14:creationId xmlns:p14="http://schemas.microsoft.com/office/powerpoint/2010/main" val="383227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16</a:t>
            </a:fld>
            <a:endParaRPr lang="zh-CN" altLang="en-US"/>
          </a:p>
        </p:txBody>
      </p:sp>
    </p:spTree>
    <p:extLst>
      <p:ext uri="{BB962C8B-B14F-4D97-AF65-F5344CB8AC3E}">
        <p14:creationId xmlns:p14="http://schemas.microsoft.com/office/powerpoint/2010/main" val="69607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17</a:t>
            </a:fld>
            <a:endParaRPr lang="zh-CN" altLang="en-US"/>
          </a:p>
        </p:txBody>
      </p:sp>
    </p:spTree>
    <p:extLst>
      <p:ext uri="{BB962C8B-B14F-4D97-AF65-F5344CB8AC3E}">
        <p14:creationId xmlns:p14="http://schemas.microsoft.com/office/powerpoint/2010/main" val="831923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18</a:t>
            </a:fld>
            <a:endParaRPr lang="zh-CN" altLang="en-US"/>
          </a:p>
        </p:txBody>
      </p:sp>
    </p:spTree>
    <p:extLst>
      <p:ext uri="{BB962C8B-B14F-4D97-AF65-F5344CB8AC3E}">
        <p14:creationId xmlns:p14="http://schemas.microsoft.com/office/powerpoint/2010/main" val="2907565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19</a:t>
            </a:fld>
            <a:endParaRPr lang="zh-CN" altLang="en-US"/>
          </a:p>
        </p:txBody>
      </p:sp>
    </p:spTree>
    <p:extLst>
      <p:ext uri="{BB962C8B-B14F-4D97-AF65-F5344CB8AC3E}">
        <p14:creationId xmlns:p14="http://schemas.microsoft.com/office/powerpoint/2010/main" val="292200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a:t>
            </a:fld>
            <a:endParaRPr lang="zh-CN" altLang="en-US"/>
          </a:p>
        </p:txBody>
      </p:sp>
    </p:spTree>
    <p:extLst>
      <p:ext uri="{BB962C8B-B14F-4D97-AF65-F5344CB8AC3E}">
        <p14:creationId xmlns:p14="http://schemas.microsoft.com/office/powerpoint/2010/main" val="341296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20</a:t>
            </a:fld>
            <a:endParaRPr lang="zh-CN" altLang="en-US"/>
          </a:p>
        </p:txBody>
      </p:sp>
    </p:spTree>
    <p:extLst>
      <p:ext uri="{BB962C8B-B14F-4D97-AF65-F5344CB8AC3E}">
        <p14:creationId xmlns:p14="http://schemas.microsoft.com/office/powerpoint/2010/main" val="964071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21</a:t>
            </a:fld>
            <a:endParaRPr lang="zh-CN" altLang="en-US"/>
          </a:p>
        </p:txBody>
      </p:sp>
    </p:spTree>
    <p:extLst>
      <p:ext uri="{BB962C8B-B14F-4D97-AF65-F5344CB8AC3E}">
        <p14:creationId xmlns:p14="http://schemas.microsoft.com/office/powerpoint/2010/main" val="2199410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22</a:t>
            </a:fld>
            <a:endParaRPr lang="zh-CN" altLang="en-US"/>
          </a:p>
        </p:txBody>
      </p:sp>
    </p:spTree>
    <p:extLst>
      <p:ext uri="{BB962C8B-B14F-4D97-AF65-F5344CB8AC3E}">
        <p14:creationId xmlns:p14="http://schemas.microsoft.com/office/powerpoint/2010/main" val="1266083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23</a:t>
            </a:fld>
            <a:endParaRPr lang="zh-CN" altLang="en-US"/>
          </a:p>
        </p:txBody>
      </p:sp>
    </p:spTree>
    <p:extLst>
      <p:ext uri="{BB962C8B-B14F-4D97-AF65-F5344CB8AC3E}">
        <p14:creationId xmlns:p14="http://schemas.microsoft.com/office/powerpoint/2010/main" val="278127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24</a:t>
            </a:fld>
            <a:endParaRPr lang="zh-CN" altLang="en-US"/>
          </a:p>
        </p:txBody>
      </p:sp>
    </p:spTree>
    <p:extLst>
      <p:ext uri="{BB962C8B-B14F-4D97-AF65-F5344CB8AC3E}">
        <p14:creationId xmlns:p14="http://schemas.microsoft.com/office/powerpoint/2010/main" val="3965705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25</a:t>
            </a:fld>
            <a:endParaRPr lang="zh-CN" altLang="en-US"/>
          </a:p>
        </p:txBody>
      </p:sp>
    </p:spTree>
    <p:extLst>
      <p:ext uri="{BB962C8B-B14F-4D97-AF65-F5344CB8AC3E}">
        <p14:creationId xmlns:p14="http://schemas.microsoft.com/office/powerpoint/2010/main" val="72573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26</a:t>
            </a:fld>
            <a:endParaRPr lang="zh-CN" altLang="en-US"/>
          </a:p>
        </p:txBody>
      </p:sp>
    </p:spTree>
    <p:extLst>
      <p:ext uri="{BB962C8B-B14F-4D97-AF65-F5344CB8AC3E}">
        <p14:creationId xmlns:p14="http://schemas.microsoft.com/office/powerpoint/2010/main" val="2871843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27</a:t>
            </a:fld>
            <a:endParaRPr lang="zh-CN" altLang="en-US"/>
          </a:p>
        </p:txBody>
      </p:sp>
    </p:spTree>
    <p:extLst>
      <p:ext uri="{BB962C8B-B14F-4D97-AF65-F5344CB8AC3E}">
        <p14:creationId xmlns:p14="http://schemas.microsoft.com/office/powerpoint/2010/main" val="255694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28</a:t>
            </a:fld>
            <a:endParaRPr lang="zh-CN" altLang="en-US"/>
          </a:p>
        </p:txBody>
      </p:sp>
    </p:spTree>
    <p:extLst>
      <p:ext uri="{BB962C8B-B14F-4D97-AF65-F5344CB8AC3E}">
        <p14:creationId xmlns:p14="http://schemas.microsoft.com/office/powerpoint/2010/main" val="2361244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29</a:t>
            </a:fld>
            <a:endParaRPr lang="zh-CN" altLang="en-US"/>
          </a:p>
        </p:txBody>
      </p:sp>
    </p:spTree>
    <p:extLst>
      <p:ext uri="{BB962C8B-B14F-4D97-AF65-F5344CB8AC3E}">
        <p14:creationId xmlns:p14="http://schemas.microsoft.com/office/powerpoint/2010/main" val="212278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研究所、研究方向、研究内容介绍</a:t>
            </a:r>
          </a:p>
        </p:txBody>
      </p:sp>
      <p:sp>
        <p:nvSpPr>
          <p:cNvPr id="4" name="灯片编号占位符 3"/>
          <p:cNvSpPr>
            <a:spLocks noGrp="1"/>
          </p:cNvSpPr>
          <p:nvPr>
            <p:ph type="sldNum" sz="quarter" idx="5"/>
          </p:nvPr>
        </p:nvSpPr>
        <p:spPr/>
        <p:txBody>
          <a:bodyPr/>
          <a:lstStyle/>
          <a:p>
            <a:fld id="{D35AE302-1896-4EC2-8A9E-5A86A5CA1F8B}" type="slidenum">
              <a:rPr lang="zh-CN" altLang="en-US" smtClean="0"/>
              <a:t>3</a:t>
            </a:fld>
            <a:endParaRPr lang="zh-CN" altLang="en-US"/>
          </a:p>
        </p:txBody>
      </p:sp>
    </p:spTree>
    <p:extLst>
      <p:ext uri="{BB962C8B-B14F-4D97-AF65-F5344CB8AC3E}">
        <p14:creationId xmlns:p14="http://schemas.microsoft.com/office/powerpoint/2010/main" val="1643261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30</a:t>
            </a:fld>
            <a:endParaRPr lang="zh-CN" altLang="en-US"/>
          </a:p>
        </p:txBody>
      </p:sp>
    </p:spTree>
    <p:extLst>
      <p:ext uri="{BB962C8B-B14F-4D97-AF65-F5344CB8AC3E}">
        <p14:creationId xmlns:p14="http://schemas.microsoft.com/office/powerpoint/2010/main" val="4150710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31</a:t>
            </a:fld>
            <a:endParaRPr lang="zh-CN" altLang="en-US"/>
          </a:p>
        </p:txBody>
      </p:sp>
    </p:spTree>
    <p:extLst>
      <p:ext uri="{BB962C8B-B14F-4D97-AF65-F5344CB8AC3E}">
        <p14:creationId xmlns:p14="http://schemas.microsoft.com/office/powerpoint/2010/main" val="192940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32</a:t>
            </a:fld>
            <a:endParaRPr lang="zh-CN" altLang="en-US"/>
          </a:p>
        </p:txBody>
      </p:sp>
    </p:spTree>
    <p:extLst>
      <p:ext uri="{BB962C8B-B14F-4D97-AF65-F5344CB8AC3E}">
        <p14:creationId xmlns:p14="http://schemas.microsoft.com/office/powerpoint/2010/main" val="212957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33</a:t>
            </a:fld>
            <a:endParaRPr lang="zh-CN" altLang="en-US"/>
          </a:p>
        </p:txBody>
      </p:sp>
    </p:spTree>
    <p:extLst>
      <p:ext uri="{BB962C8B-B14F-4D97-AF65-F5344CB8AC3E}">
        <p14:creationId xmlns:p14="http://schemas.microsoft.com/office/powerpoint/2010/main" val="3878507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34</a:t>
            </a:fld>
            <a:endParaRPr lang="zh-CN" altLang="en-US"/>
          </a:p>
        </p:txBody>
      </p:sp>
    </p:spTree>
    <p:extLst>
      <p:ext uri="{BB962C8B-B14F-4D97-AF65-F5344CB8AC3E}">
        <p14:creationId xmlns:p14="http://schemas.microsoft.com/office/powerpoint/2010/main" val="3103017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此外，在冶金生产过程中，诸如高炉炉气、回转窑炉气、竖炉炉气等直接还原炉炉气也属于典型的低热值富</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炉气，本文除了上述应用研究外，还根据实际情况设计了对球团直接还原、熔融炼铁、城市垃圾焚烧、钢化联产等方面的应用，扩展对以上工业生产全流程中的炉气排放的“迟滞排放”循环利用，将有助于实现“超低碳排放”的绿色冶金生产目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35</a:t>
            </a:fld>
            <a:endParaRPr lang="zh-CN" altLang="en-US"/>
          </a:p>
        </p:txBody>
      </p:sp>
    </p:spTree>
    <p:extLst>
      <p:ext uri="{BB962C8B-B14F-4D97-AF65-F5344CB8AC3E}">
        <p14:creationId xmlns:p14="http://schemas.microsoft.com/office/powerpoint/2010/main" val="151398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研究所、研究方向、研究内容介绍</a:t>
            </a:r>
          </a:p>
        </p:txBody>
      </p:sp>
      <p:sp>
        <p:nvSpPr>
          <p:cNvPr id="4" name="灯片编号占位符 3"/>
          <p:cNvSpPr>
            <a:spLocks noGrp="1"/>
          </p:cNvSpPr>
          <p:nvPr>
            <p:ph type="sldNum" sz="quarter" idx="5"/>
          </p:nvPr>
        </p:nvSpPr>
        <p:spPr/>
        <p:txBody>
          <a:bodyPr/>
          <a:lstStyle/>
          <a:p>
            <a:fld id="{D35AE302-1896-4EC2-8A9E-5A86A5CA1F8B}" type="slidenum">
              <a:rPr lang="zh-CN" altLang="en-US" smtClean="0"/>
              <a:t>4</a:t>
            </a:fld>
            <a:endParaRPr lang="zh-CN" altLang="en-US"/>
          </a:p>
        </p:txBody>
      </p:sp>
    </p:spTree>
    <p:extLst>
      <p:ext uri="{BB962C8B-B14F-4D97-AF65-F5344CB8AC3E}">
        <p14:creationId xmlns:p14="http://schemas.microsoft.com/office/powerpoint/2010/main" val="344305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以第一作者发表了</a:t>
            </a:r>
            <a:r>
              <a:rPr lang="en-US" altLang="zh-CN" sz="1800">
                <a:effectLst/>
                <a:latin typeface="Times New Roman" panose="02020603050405020304" pitchFamily="18" charset="0"/>
                <a:ea typeface="宋体" panose="02010600030101010101" pitchFamily="2" charset="-122"/>
              </a:rPr>
              <a:t>SCI</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论文</a:t>
            </a:r>
            <a:r>
              <a:rPr lang="en-US" altLang="zh-CN" sz="1800">
                <a:effectLst/>
                <a:latin typeface="Times New Roman" panose="02020603050405020304" pitchFamily="18" charset="0"/>
                <a:ea typeface="宋体" panose="02010600030101010101" pitchFamily="2" charset="-122"/>
              </a:rPr>
              <a:t>7</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篇，此外参加国内外会议论坛近</a:t>
            </a:r>
            <a:r>
              <a:rPr lang="en-US" altLang="zh-CN" sz="1800">
                <a:effectLst/>
                <a:latin typeface="Times New Roman" panose="02020603050405020304" pitchFamily="18" charset="0"/>
                <a:ea typeface="宋体" panose="02010600030101010101" pitchFamily="2" charset="-122"/>
              </a:rPr>
              <a:t>10</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次，并在英国联合培养</a:t>
            </a:r>
            <a:r>
              <a:rPr lang="en-US" altLang="zh-CN" sz="1800">
                <a:effectLst/>
                <a:latin typeface="Times New Roman" panose="02020603050405020304" pitchFamily="18" charset="0"/>
                <a:ea typeface="宋体" panose="02010600030101010101" pitchFamily="2" charset="-122"/>
              </a:rPr>
              <a:t>1</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年，在此要特别感谢我的导师薛向欣教授对我的教导和培养，向您致谢</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致敬！</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5</a:t>
            </a:fld>
            <a:endParaRPr lang="zh-CN" altLang="en-US"/>
          </a:p>
        </p:txBody>
      </p:sp>
    </p:spTree>
    <p:extLst>
      <p:ext uri="{BB962C8B-B14F-4D97-AF65-F5344CB8AC3E}">
        <p14:creationId xmlns:p14="http://schemas.microsoft.com/office/powerpoint/2010/main" val="41019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a:solidFill>
                  <a:srgbClr val="000000"/>
                </a:solidFill>
                <a:effectLst/>
                <a:latin typeface="Times New Roman" panose="02020603050405020304" pitchFamily="18" charset="0"/>
                <a:ea typeface="宋体" panose="02010600030101010101" pitchFamily="2" charset="-122"/>
              </a:rPr>
              <a:t>本人在博士在读期间，授权专利</a:t>
            </a:r>
            <a:r>
              <a:rPr lang="en-US" altLang="zh-CN" sz="1800" kern="100">
                <a:solidFill>
                  <a:srgbClr val="000000"/>
                </a:solidFill>
                <a:effectLst/>
                <a:latin typeface="Times New Roman" panose="02020603050405020304" pitchFamily="18" charset="0"/>
                <a:ea typeface="宋体" panose="02010600030101010101" pitchFamily="2" charset="-122"/>
              </a:rPr>
              <a:t>19</a:t>
            </a:r>
            <a:r>
              <a:rPr lang="zh-CN" altLang="zh-CN" sz="1800" kern="100">
                <a:solidFill>
                  <a:srgbClr val="000000"/>
                </a:solidFill>
                <a:effectLst/>
                <a:latin typeface="Times New Roman" panose="02020603050405020304" pitchFamily="18" charset="0"/>
                <a:ea typeface="宋体" panose="02010600030101010101" pitchFamily="2" charset="-122"/>
              </a:rPr>
              <a:t>项（排序第二），</a:t>
            </a:r>
          </a:p>
          <a:p>
            <a:pPr algn="just">
              <a:spcAft>
                <a:spcPts val="6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6</a:t>
            </a:fld>
            <a:endParaRPr lang="zh-CN" altLang="en-US"/>
          </a:p>
        </p:txBody>
      </p:sp>
    </p:spTree>
    <p:extLst>
      <p:ext uri="{BB962C8B-B14F-4D97-AF65-F5344CB8AC3E}">
        <p14:creationId xmlns:p14="http://schemas.microsoft.com/office/powerpoint/2010/main" val="334253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600"/>
              </a:spcAft>
            </a:pP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尊敬的各位教授专家、薛老师、各位师长、同学们，大家好，我是东北大学</a:t>
            </a:r>
            <a:r>
              <a:rPr lang="en-US" altLang="zh-CN" sz="1800">
                <a:effectLst/>
                <a:latin typeface="Times New Roman" panose="02020603050405020304" pitchFamily="18" charset="0"/>
                <a:ea typeface="宋体" panose="02010600030101010101" pitchFamily="2" charset="-122"/>
              </a:rPr>
              <a:t>2017</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级钢铁冶金专业的博士生宋翰林。首先，请允许我向全体答辩委员会专家展示我的答辩环境，我声明是在单独的空间中独立进行答辩的。接下来我要向各位汇报我的博士学位论文答辩的主要内容，我的论文题目是“转炉放散炉气迟滞排放增值应用基础研究——对含铬型钒钛磁铁矿高炉冶炼的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7</a:t>
            </a:fld>
            <a:endParaRPr lang="zh-CN" altLang="en-US"/>
          </a:p>
        </p:txBody>
      </p:sp>
    </p:spTree>
    <p:extLst>
      <p:ext uri="{BB962C8B-B14F-4D97-AF65-F5344CB8AC3E}">
        <p14:creationId xmlns:p14="http://schemas.microsoft.com/office/powerpoint/2010/main" val="158409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综上所述，目前国内外的低碳排放手段实际上对节能减排的效果和潜力有限，面对天量的二氧化碳的排放仍然是很难彻底解决的。因此从实际生产过程出发，增加副产炉气中碳元素在钢铁冶金生产环节中的足迹，加深含碳化合物在物质流和能量流中的参与程度，延迟</a:t>
            </a:r>
            <a:r>
              <a:rPr lang="zh-CN" altLang="zh-CN" sz="1800">
                <a:effectLst/>
                <a:ea typeface="Times New Roman" panose="02020603050405020304" pitchFamily="18" charset="0"/>
              </a:rPr>
              <a:t> </a:t>
            </a:r>
            <a:r>
              <a:rPr lang="en-US" altLang="zh-CN" sz="1800">
                <a:effectLst/>
                <a:ea typeface="Times New Roman" panose="02020603050405020304" pitchFamily="18" charset="0"/>
              </a:rPr>
              <a:t>CO</a:t>
            </a:r>
            <a:r>
              <a:rPr lang="en-US" altLang="zh-CN" sz="1800" baseline="-25000">
                <a:effectLst/>
                <a:ea typeface="Times New Roman" panose="02020603050405020304" pitchFamily="18" charset="0"/>
              </a:rPr>
              <a:t>2</a:t>
            </a:r>
            <a:r>
              <a:rPr lang="en-US" altLang="zh-CN" sz="1800">
                <a:effectLst/>
                <a:ea typeface="Times New Roman" panose="02020603050405020304" pitchFamily="18" charset="0"/>
              </a:rPr>
              <a:t> </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进入大气的时间，这种“迟滞排放”可以作为一种更现实的解决方案。因此本文以钢铁冶金流程中放散率最高的转炉放散炉气为切入点，重新评估了转炉放散炉气的热能价值，重点研究了喷吹转炉放散炉气在含铬型钒钛磁铁矿高炉冶炼上“迟滞排放”的可行性。</a:t>
            </a:r>
            <a:endParaRPr lang="en-US" altLang="zh-CN" sz="2400" b="0" dirty="0">
              <a:solidFill>
                <a:schemeClr val="tx2"/>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8</a:t>
            </a:fld>
            <a:endParaRPr lang="zh-CN" altLang="en-US"/>
          </a:p>
        </p:txBody>
      </p:sp>
    </p:spTree>
    <p:extLst>
      <p:ext uri="{BB962C8B-B14F-4D97-AF65-F5344CB8AC3E}">
        <p14:creationId xmlns:p14="http://schemas.microsoft.com/office/powerpoint/2010/main" val="2947485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第三部分，设计，对于论文第</a:t>
            </a:r>
            <a:r>
              <a:rPr lang="en-US" altLang="zh-CN" sz="18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章及第四章。</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转炉放散炉气除了可以提供物理热，还可以带入额外的碳组元。注入高温的转炉放散炉气作为热空气鼓风的部分替代物，其中的</a:t>
            </a:r>
            <a:r>
              <a:rPr lang="en-US" altLang="zh-CN" sz="1800">
                <a:effectLst/>
                <a:latin typeface="Times New Roman" panose="02020603050405020304" pitchFamily="18" charset="0"/>
                <a:ea typeface="宋体" panose="02010600030101010101" pitchFamily="2" charset="-122"/>
              </a:rPr>
              <a:t>CO</a:t>
            </a:r>
            <a:r>
              <a:rPr lang="en-US" altLang="zh-CN" sz="1800" baseline="-25000">
                <a:effectLst/>
                <a:latin typeface="Times New Roman" panose="02020603050405020304" pitchFamily="18" charset="0"/>
                <a:ea typeface="宋体" panose="02010600030101010101" pitchFamily="2" charset="-122"/>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代替热风中的部分</a:t>
            </a:r>
            <a:r>
              <a:rPr lang="en-US" altLang="zh-CN" sz="1800">
                <a:effectLst/>
                <a:latin typeface="Times New Roman" panose="02020603050405020304" pitchFamily="18" charset="0"/>
                <a:ea typeface="宋体" panose="02010600030101010101" pitchFamily="2" charset="-122"/>
              </a:rPr>
              <a:t>O</a:t>
            </a:r>
            <a:r>
              <a:rPr lang="en-US" altLang="zh-CN" sz="1800" baseline="-25000">
                <a:effectLst/>
                <a:latin typeface="Times New Roman" panose="02020603050405020304" pitchFamily="18" charset="0"/>
                <a:ea typeface="宋体" panose="02010600030101010101" pitchFamily="2" charset="-122"/>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来氧化焦炭，</a:t>
            </a:r>
            <a:r>
              <a:rPr lang="en-US" altLang="zh-CN" sz="1800">
                <a:effectLst/>
                <a:latin typeface="Times New Roman" panose="02020603050405020304" pitchFamily="18" charset="0"/>
                <a:ea typeface="宋体" panose="02010600030101010101" pitchFamily="2" charset="-122"/>
              </a:rPr>
              <a:t>CO</a:t>
            </a:r>
            <a:r>
              <a:rPr lang="en-US" altLang="zh-CN" sz="1800" baseline="-25000">
                <a:effectLst/>
                <a:latin typeface="Times New Roman" panose="02020603050405020304" pitchFamily="18" charset="0"/>
                <a:ea typeface="宋体" panose="02010600030101010101" pitchFamily="2" charset="-122"/>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带入的碳量等于</a:t>
            </a:r>
            <a:r>
              <a:rPr lang="en-US" altLang="zh-CN" sz="1800">
                <a:effectLst/>
                <a:latin typeface="Times New Roman" panose="02020603050405020304" pitchFamily="18" charset="0"/>
                <a:ea typeface="宋体" panose="02010600030101010101" pitchFamily="2" charset="-122"/>
              </a:rPr>
              <a:t>CO</a:t>
            </a:r>
            <a:r>
              <a:rPr lang="en-US" altLang="zh-CN" sz="1800" baseline="-25000">
                <a:effectLst/>
                <a:latin typeface="Times New Roman" panose="02020603050405020304" pitchFamily="18" charset="0"/>
                <a:ea typeface="宋体" panose="02010600030101010101" pitchFamily="2" charset="-122"/>
              </a:rPr>
              <a:t>2</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消耗的碳量，即满足物理热的条件下，生成等量的</a:t>
            </a:r>
            <a:r>
              <a:rPr lang="en-US" altLang="zh-CN" sz="1800">
                <a:effectLst/>
                <a:latin typeface="Times New Roman" panose="02020603050405020304" pitchFamily="18" charset="0"/>
                <a:ea typeface="宋体" panose="02010600030101010101" pitchFamily="2" charset="-122"/>
              </a:rPr>
              <a:t>CO</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所消耗的</a:t>
            </a:r>
            <a:r>
              <a:rPr lang="en-US" altLang="zh-CN" sz="1800">
                <a:effectLst/>
                <a:latin typeface="Times New Roman" panose="02020603050405020304" pitchFamily="18" charset="0"/>
                <a:ea typeface="宋体" panose="02010600030101010101" pitchFamily="2" charset="-122"/>
              </a:rPr>
              <a:t>C</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只需原来的一半。且转炉放散炉气含有的</a:t>
            </a:r>
            <a:r>
              <a:rPr lang="en-US" altLang="zh-CN" sz="1800">
                <a:effectLst/>
                <a:latin typeface="Times New Roman" panose="02020603050405020304" pitchFamily="18" charset="0"/>
                <a:ea typeface="宋体" panose="02010600030101010101" pitchFamily="2" charset="-122"/>
              </a:rPr>
              <a:t>CO</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，会使炉缸中最终</a:t>
            </a:r>
            <a:r>
              <a:rPr lang="en-US" altLang="zh-CN" sz="1800">
                <a:effectLst/>
                <a:latin typeface="Times New Roman" panose="02020603050405020304" pitchFamily="18" charset="0"/>
                <a:ea typeface="宋体" panose="02010600030101010101" pitchFamily="2" charset="-122"/>
              </a:rPr>
              <a:t>CO</a:t>
            </a:r>
            <a:r>
              <a:rPr lang="zh-CN" altLang="zh-CN" sz="1800">
                <a:effectLst/>
                <a:latin typeface="Times New Roman" panose="02020603050405020304" pitchFamily="18" charset="0"/>
                <a:ea typeface="宋体" panose="02010600030101010101" pitchFamily="2" charset="-122"/>
                <a:cs typeface="Times New Roman" panose="02020603050405020304" pitchFamily="18" charset="0"/>
              </a:rPr>
              <a:t>的体积分数要更高。</a:t>
            </a:r>
            <a:endParaRPr lang="en-US" altLang="zh-CN" sz="280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35AE302-1896-4EC2-8A9E-5A86A5CA1F8B}" type="slidenum">
              <a:rPr lang="zh-CN" altLang="en-US" smtClean="0"/>
              <a:t>9</a:t>
            </a:fld>
            <a:endParaRPr lang="zh-CN" altLang="en-US"/>
          </a:p>
        </p:txBody>
      </p:sp>
    </p:spTree>
    <p:extLst>
      <p:ext uri="{BB962C8B-B14F-4D97-AF65-F5344CB8AC3E}">
        <p14:creationId xmlns:p14="http://schemas.microsoft.com/office/powerpoint/2010/main" val="314645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7656"/>
            <a:ext cx="9144000" cy="2122311"/>
          </a:xfrm>
        </p:spPr>
        <p:txBody>
          <a:bodyPr anchor="b"/>
          <a:lstStyle>
            <a:lvl1pPr algn="ctr">
              <a:defRPr sz="5333"/>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201812"/>
            <a:ext cx="9144000" cy="1471788"/>
          </a:xfrm>
        </p:spPr>
        <p:txBody>
          <a:bodyPr/>
          <a:lstStyle>
            <a:lvl1pPr marL="0" indent="0" algn="ctr">
              <a:buNone/>
              <a:defRPr sz="2133"/>
            </a:lvl1pPr>
            <a:lvl2pPr marL="406405" indent="0" algn="ctr">
              <a:buNone/>
              <a:defRPr sz="1778"/>
            </a:lvl2pPr>
            <a:lvl3pPr marL="812810" indent="0" algn="ctr">
              <a:buNone/>
              <a:defRPr sz="1600"/>
            </a:lvl3pPr>
            <a:lvl4pPr marL="1219215" indent="0" algn="ctr">
              <a:buNone/>
              <a:defRPr sz="1422"/>
            </a:lvl4pPr>
            <a:lvl5pPr marL="1625620" indent="0" algn="ctr">
              <a:buNone/>
              <a:defRPr sz="1422"/>
            </a:lvl5pPr>
            <a:lvl6pPr marL="2032025" indent="0" algn="ctr">
              <a:buNone/>
              <a:defRPr sz="1422"/>
            </a:lvl6pPr>
            <a:lvl7pPr marL="2438430" indent="0" algn="ctr">
              <a:buNone/>
              <a:defRPr sz="1422"/>
            </a:lvl7pPr>
            <a:lvl8pPr marL="2844836" indent="0" algn="ctr">
              <a:buNone/>
              <a:defRPr sz="1422"/>
            </a:lvl8pPr>
            <a:lvl9pPr marL="3251241" indent="0" algn="ctr">
              <a:buNone/>
              <a:defRPr sz="1422"/>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49278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380299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24556"/>
            <a:ext cx="2628900" cy="516607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24556"/>
            <a:ext cx="7734300" cy="51660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872873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0" name="Text Box 6">
            <a:extLst>
              <a:ext uri="{FF2B5EF4-FFF2-40B4-BE49-F238E27FC236}">
                <a16:creationId xmlns:a16="http://schemas.microsoft.com/office/drawing/2014/main" id="{AD08E48B-723C-4A7D-8651-C4F1B0717041}"/>
              </a:ext>
            </a:extLst>
          </p:cNvPr>
          <p:cNvSpPr txBox="1"/>
          <p:nvPr userDrawn="1"/>
        </p:nvSpPr>
        <p:spPr>
          <a:xfrm>
            <a:off x="11496375" y="5696177"/>
            <a:ext cx="972132" cy="304800"/>
          </a:xfrm>
          <a:prstGeom prst="rect">
            <a:avLst/>
          </a:prstGeom>
          <a:noFill/>
          <a:ln w="9525">
            <a:noFill/>
          </a:ln>
        </p:spPr>
        <p:txBody>
          <a:bodyPr wrap="square" anchor="t">
            <a:spAutoFit/>
          </a:bodyPr>
          <a:lstStyle/>
          <a:p>
            <a:pPr lvl="0" indent="0" algn="ctr"/>
            <a:fld id="{9A0DB2DC-4C9A-4742-B13C-FB6460FD3503}" type="slidenum">
              <a:rPr lang="en-US" altLang="zh-CN" sz="1400" b="1" i="1" u="none" dirty="0">
                <a:solidFill>
                  <a:schemeClr val="tx1"/>
                </a:solidFill>
                <a:effectLst>
                  <a:outerShdw blurRad="38100" dist="38100" dir="2700000" algn="tl">
                    <a:srgbClr val="000000">
                      <a:alpha val="43137"/>
                    </a:srgbClr>
                  </a:outerShdw>
                </a:effectLst>
                <a:latin typeface="Helvetica" panose="020B0604020202030204" pitchFamily="34" charset="0"/>
                <a:ea typeface="宋体" panose="02010600030101010101" pitchFamily="2" charset="-122"/>
              </a:rPr>
              <a:pPr lvl="0" indent="0" algn="ctr"/>
              <a:t>‹#›</a:t>
            </a:fld>
            <a:endParaRPr lang="en-US" altLang="zh-CN" sz="1400" b="1" i="1" u="none" dirty="0">
              <a:solidFill>
                <a:schemeClr val="tx1"/>
              </a:solidFill>
              <a:effectLst>
                <a:outerShdw blurRad="38100" dist="38100" dir="2700000" algn="tl">
                  <a:srgbClr val="000000">
                    <a:alpha val="43137"/>
                  </a:srgbClr>
                </a:outerShdw>
              </a:effectLst>
              <a:latin typeface="Helvetica" panose="020B0604020202030204" pitchFamily="34" charset="0"/>
              <a:ea typeface="宋体" panose="02010600030101010101" pitchFamily="2" charset="-122"/>
            </a:endParaRPr>
          </a:p>
        </p:txBody>
      </p:sp>
      <p:pic>
        <p:nvPicPr>
          <p:cNvPr id="12" name="图片 11">
            <a:extLst>
              <a:ext uri="{FF2B5EF4-FFF2-40B4-BE49-F238E27FC236}">
                <a16:creationId xmlns:a16="http://schemas.microsoft.com/office/drawing/2014/main" id="{938F7CD8-B443-4F9E-B68E-9BA47F892E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55" y="5694797"/>
            <a:ext cx="1075305" cy="375143"/>
          </a:xfrm>
          <a:prstGeom prst="rect">
            <a:avLst/>
          </a:prstGeom>
        </p:spPr>
      </p:pic>
      <p:cxnSp>
        <p:nvCxnSpPr>
          <p:cNvPr id="14" name="直接连接符 13">
            <a:extLst>
              <a:ext uri="{FF2B5EF4-FFF2-40B4-BE49-F238E27FC236}">
                <a16:creationId xmlns:a16="http://schemas.microsoft.com/office/drawing/2014/main" id="{358ABFEA-34A6-4341-A157-A578801D65F9}"/>
              </a:ext>
            </a:extLst>
          </p:cNvPr>
          <p:cNvCxnSpPr>
            <a:cxnSpLocks/>
            <a:stCxn id="12" idx="3"/>
          </p:cNvCxnSpPr>
          <p:nvPr userDrawn="1"/>
        </p:nvCxnSpPr>
        <p:spPr>
          <a:xfrm flipV="1">
            <a:off x="1055650" y="5856195"/>
            <a:ext cx="10728745" cy="261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329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236394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519768"/>
            <a:ext cx="10515600" cy="2535766"/>
          </a:xfrm>
        </p:spPr>
        <p:txBody>
          <a:bodyPr anchor="b"/>
          <a:lstStyle>
            <a:lvl1pPr>
              <a:defRPr sz="5333"/>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079523"/>
            <a:ext cx="10515600" cy="1333500"/>
          </a:xfrm>
        </p:spPr>
        <p:txBody>
          <a:bodyPr/>
          <a:lstStyle>
            <a:lvl1pPr marL="0" indent="0">
              <a:buNone/>
              <a:defRPr sz="2133">
                <a:solidFill>
                  <a:schemeClr val="tx1">
                    <a:tint val="75000"/>
                  </a:schemeClr>
                </a:solidFill>
              </a:defRPr>
            </a:lvl1pPr>
            <a:lvl2pPr marL="406405" indent="0">
              <a:buNone/>
              <a:defRPr sz="1778">
                <a:solidFill>
                  <a:schemeClr val="tx1">
                    <a:tint val="75000"/>
                  </a:schemeClr>
                </a:solidFill>
              </a:defRPr>
            </a:lvl2pPr>
            <a:lvl3pPr marL="812810" indent="0">
              <a:buNone/>
              <a:defRPr sz="1600">
                <a:solidFill>
                  <a:schemeClr val="tx1">
                    <a:tint val="75000"/>
                  </a:schemeClr>
                </a:solidFill>
              </a:defRPr>
            </a:lvl3pPr>
            <a:lvl4pPr marL="1219215" indent="0">
              <a:buNone/>
              <a:defRPr sz="1422">
                <a:solidFill>
                  <a:schemeClr val="tx1">
                    <a:tint val="75000"/>
                  </a:schemeClr>
                </a:solidFill>
              </a:defRPr>
            </a:lvl4pPr>
            <a:lvl5pPr marL="1625620" indent="0">
              <a:buNone/>
              <a:defRPr sz="1422">
                <a:solidFill>
                  <a:schemeClr val="tx1">
                    <a:tint val="75000"/>
                  </a:schemeClr>
                </a:solidFill>
              </a:defRPr>
            </a:lvl5pPr>
            <a:lvl6pPr marL="2032025" indent="0">
              <a:buNone/>
              <a:defRPr sz="1422">
                <a:solidFill>
                  <a:schemeClr val="tx1">
                    <a:tint val="75000"/>
                  </a:schemeClr>
                </a:solidFill>
              </a:defRPr>
            </a:lvl6pPr>
            <a:lvl7pPr marL="2438430" indent="0">
              <a:buNone/>
              <a:defRPr sz="1422">
                <a:solidFill>
                  <a:schemeClr val="tx1">
                    <a:tint val="75000"/>
                  </a:schemeClr>
                </a:solidFill>
              </a:defRPr>
            </a:lvl7pPr>
            <a:lvl8pPr marL="2844836" indent="0">
              <a:buNone/>
              <a:defRPr sz="1422">
                <a:solidFill>
                  <a:schemeClr val="tx1">
                    <a:tint val="75000"/>
                  </a:schemeClr>
                </a:solidFill>
              </a:defRPr>
            </a:lvl8pPr>
            <a:lvl9pPr marL="3251241" indent="0">
              <a:buNone/>
              <a:defRPr sz="1422">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419596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622778"/>
            <a:ext cx="5181600" cy="386785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622778"/>
            <a:ext cx="5181600" cy="386785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424632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24556"/>
            <a:ext cx="10515600" cy="117827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494367"/>
            <a:ext cx="5157787" cy="732366"/>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4" name="Content Placeholder 3"/>
          <p:cNvSpPr>
            <a:spLocks noGrp="1"/>
          </p:cNvSpPr>
          <p:nvPr>
            <p:ph sz="half" idx="2"/>
          </p:nvPr>
        </p:nvSpPr>
        <p:spPr>
          <a:xfrm>
            <a:off x="839789" y="2226734"/>
            <a:ext cx="5157787" cy="3275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494367"/>
            <a:ext cx="5183188" cy="732366"/>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zh-CN" altLang="en-US"/>
              <a:t>单击此处编辑母版文本样式</a:t>
            </a:r>
          </a:p>
        </p:txBody>
      </p:sp>
      <p:sp>
        <p:nvSpPr>
          <p:cNvPr id="6" name="Content Placeholder 5"/>
          <p:cNvSpPr>
            <a:spLocks noGrp="1"/>
          </p:cNvSpPr>
          <p:nvPr>
            <p:ph sz="quarter" idx="4"/>
          </p:nvPr>
        </p:nvSpPr>
        <p:spPr>
          <a:xfrm>
            <a:off x="6172200" y="2226734"/>
            <a:ext cx="5183188" cy="3275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252423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615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2808293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06400"/>
            <a:ext cx="3932237" cy="1422400"/>
          </a:xfrm>
        </p:spPr>
        <p:txBody>
          <a:bodyPr anchor="b"/>
          <a:lstStyle>
            <a:lvl1pPr>
              <a:defRPr sz="2844"/>
            </a:lvl1pPr>
          </a:lstStyle>
          <a:p>
            <a:r>
              <a:rPr lang="zh-CN" altLang="en-US"/>
              <a:t>单击此处编辑母版标题样式</a:t>
            </a:r>
            <a:endParaRPr lang="en-US" dirty="0"/>
          </a:p>
        </p:txBody>
      </p:sp>
      <p:sp>
        <p:nvSpPr>
          <p:cNvPr id="3" name="Content Placeholder 2"/>
          <p:cNvSpPr>
            <a:spLocks noGrp="1"/>
          </p:cNvSpPr>
          <p:nvPr>
            <p:ph idx="1"/>
          </p:nvPr>
        </p:nvSpPr>
        <p:spPr>
          <a:xfrm>
            <a:off x="5183188" y="877712"/>
            <a:ext cx="6172200" cy="4332111"/>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9" y="1828800"/>
            <a:ext cx="3932237" cy="338807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28773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06400"/>
            <a:ext cx="3932237" cy="1422400"/>
          </a:xfrm>
        </p:spPr>
        <p:txBody>
          <a:bodyPr anchor="b"/>
          <a:lstStyle>
            <a:lvl1pPr>
              <a:defRPr sz="2844"/>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877712"/>
            <a:ext cx="6172200" cy="4332111"/>
          </a:xfrm>
        </p:spPr>
        <p:txBody>
          <a:bodyPr anchor="t"/>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r>
              <a:rPr lang="zh-CN" altLang="en-US"/>
              <a:t>单击图标添加图片</a:t>
            </a:r>
            <a:endParaRPr lang="en-US" dirty="0"/>
          </a:p>
        </p:txBody>
      </p:sp>
      <p:sp>
        <p:nvSpPr>
          <p:cNvPr id="4" name="Text Placeholder 3"/>
          <p:cNvSpPr>
            <a:spLocks noGrp="1"/>
          </p:cNvSpPr>
          <p:nvPr>
            <p:ph type="body" sz="half" idx="2"/>
          </p:nvPr>
        </p:nvSpPr>
        <p:spPr>
          <a:xfrm>
            <a:off x="839789" y="1828800"/>
            <a:ext cx="3932237" cy="3388078"/>
          </a:xfrm>
        </p:spPr>
        <p:txBody>
          <a:bodyPr/>
          <a:lstStyle>
            <a:lvl1pPr marL="0" indent="0">
              <a:buNone/>
              <a:defRPr sz="1422"/>
            </a:lvl1pPr>
            <a:lvl2pPr marL="406405" indent="0">
              <a:buNone/>
              <a:defRPr sz="1244"/>
            </a:lvl2pPr>
            <a:lvl3pPr marL="812810" indent="0">
              <a:buNone/>
              <a:defRPr sz="1067"/>
            </a:lvl3pPr>
            <a:lvl4pPr marL="1219215" indent="0">
              <a:buNone/>
              <a:defRPr sz="889"/>
            </a:lvl4pPr>
            <a:lvl5pPr marL="1625620" indent="0">
              <a:buNone/>
              <a:defRPr sz="889"/>
            </a:lvl5pPr>
            <a:lvl6pPr marL="2032025" indent="0">
              <a:buNone/>
              <a:defRPr sz="889"/>
            </a:lvl6pPr>
            <a:lvl7pPr marL="2438430" indent="0">
              <a:buNone/>
              <a:defRPr sz="889"/>
            </a:lvl7pPr>
            <a:lvl8pPr marL="2844836" indent="0">
              <a:buNone/>
              <a:defRPr sz="889"/>
            </a:lvl8pPr>
            <a:lvl9pPr marL="3251241" indent="0">
              <a:buNone/>
              <a:defRPr sz="88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BC3CFF-1E1E-4532-B934-539B6F3183D3}"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99172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4556"/>
            <a:ext cx="10515600" cy="11782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622778"/>
            <a:ext cx="10515600" cy="386785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5650089"/>
            <a:ext cx="2743200" cy="324556"/>
          </a:xfrm>
          <a:prstGeom prst="rect">
            <a:avLst/>
          </a:prstGeom>
        </p:spPr>
        <p:txBody>
          <a:bodyPr vert="horz" lIns="91440" tIns="45720" rIns="91440" bIns="45720" rtlCol="0" anchor="ctr"/>
          <a:lstStyle>
            <a:lvl1pPr algn="l">
              <a:defRPr sz="1067">
                <a:solidFill>
                  <a:schemeClr val="tx1">
                    <a:tint val="75000"/>
                  </a:schemeClr>
                </a:solidFill>
              </a:defRPr>
            </a:lvl1pPr>
          </a:lstStyle>
          <a:p>
            <a:fld id="{C7BC3CFF-1E1E-4532-B934-539B6F3183D3}" type="datetimeFigureOut">
              <a:rPr lang="zh-CN" altLang="en-US" smtClean="0"/>
              <a:t>2024/3/21</a:t>
            </a:fld>
            <a:endParaRPr lang="zh-CN" altLang="en-US"/>
          </a:p>
        </p:txBody>
      </p:sp>
      <p:sp>
        <p:nvSpPr>
          <p:cNvPr id="5" name="Footer Placeholder 4"/>
          <p:cNvSpPr>
            <a:spLocks noGrp="1"/>
          </p:cNvSpPr>
          <p:nvPr>
            <p:ph type="ftr" sz="quarter" idx="3"/>
          </p:nvPr>
        </p:nvSpPr>
        <p:spPr>
          <a:xfrm>
            <a:off x="4038600" y="5650089"/>
            <a:ext cx="4114800" cy="324556"/>
          </a:xfrm>
          <a:prstGeom prst="rect">
            <a:avLst/>
          </a:prstGeom>
        </p:spPr>
        <p:txBody>
          <a:bodyPr vert="horz" lIns="91440" tIns="45720" rIns="91440" bIns="45720" rtlCol="0" anchor="ctr"/>
          <a:lstStyle>
            <a:lvl1pPr algn="ctr">
              <a:defRPr sz="1067">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5650089"/>
            <a:ext cx="2743200" cy="324556"/>
          </a:xfrm>
          <a:prstGeom prst="rect">
            <a:avLst/>
          </a:prstGeom>
        </p:spPr>
        <p:txBody>
          <a:bodyPr vert="horz" lIns="91440" tIns="45720" rIns="91440" bIns="45720" rtlCol="0" anchor="ctr"/>
          <a:lstStyle>
            <a:lvl1pPr algn="r">
              <a:defRPr sz="1067">
                <a:solidFill>
                  <a:schemeClr val="tx1">
                    <a:tint val="75000"/>
                  </a:schemeClr>
                </a:solidFill>
              </a:defRPr>
            </a:lvl1pPr>
          </a:lstStyle>
          <a:p>
            <a:fld id="{FF6B995B-7C5B-42A2-B262-1A4208B3AA44}" type="slidenum">
              <a:rPr lang="zh-CN" altLang="en-US" smtClean="0"/>
              <a:t>‹#›</a:t>
            </a:fld>
            <a:endParaRPr lang="zh-CN" altLang="en-US"/>
          </a:p>
        </p:txBody>
      </p:sp>
    </p:spTree>
    <p:extLst>
      <p:ext uri="{BB962C8B-B14F-4D97-AF65-F5344CB8AC3E}">
        <p14:creationId xmlns:p14="http://schemas.microsoft.com/office/powerpoint/2010/main" val="15222521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81281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3" indent="-203203" algn="l" defTabSz="81281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08" indent="-203203" algn="l" defTabSz="81281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13" indent="-203203" algn="l" defTabSz="812810" rtl="0" eaLnBrk="1" latinLnBrk="0" hangingPunct="1">
        <a:lnSpc>
          <a:spcPct val="90000"/>
        </a:lnSpc>
        <a:spcBef>
          <a:spcPts val="444"/>
        </a:spcBef>
        <a:buFont typeface="Arial" panose="020B0604020202020204" pitchFamily="34" charset="0"/>
        <a:buChar char="•"/>
        <a:defRPr sz="1778" kern="1200">
          <a:solidFill>
            <a:schemeClr val="tx1"/>
          </a:solidFill>
          <a:latin typeface="+mn-lt"/>
          <a:ea typeface="+mn-ea"/>
          <a:cs typeface="+mn-cs"/>
        </a:defRPr>
      </a:lvl3pPr>
      <a:lvl4pPr marL="142241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2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2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3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38"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43" indent="-203203" algn="l" defTabSz="81281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a:extLst>
              <a:ext uri="{FF2B5EF4-FFF2-40B4-BE49-F238E27FC236}">
                <a16:creationId xmlns:a16="http://schemas.microsoft.com/office/drawing/2014/main" id="{5F7BECE3-97E8-40F9-B652-F059D7045C3E}"/>
              </a:ext>
            </a:extLst>
          </p:cNvPr>
          <p:cNvSpPr>
            <a:spLocks noGrp="1" noChangeArrowheads="1"/>
          </p:cNvSpPr>
          <p:nvPr>
            <p:ph type="ctrTitle" idx="4294967295"/>
          </p:nvPr>
        </p:nvSpPr>
        <p:spPr>
          <a:xfrm>
            <a:off x="4505822" y="2841212"/>
            <a:ext cx="5789789" cy="719432"/>
          </a:xfrm>
          <a:ln/>
        </p:spPr>
        <p:txBody>
          <a:bodyPr>
            <a:noAutofit/>
          </a:bodyPr>
          <a:lstStyle/>
          <a:p>
            <a:pPr algn="dist"/>
            <a:r>
              <a:rPr lang="zh-CN" altLang="en-US" sz="36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华文中宋" panose="02010600040101010101" pitchFamily="2" charset="-122"/>
                <a:ea typeface="华文中宋" panose="02010600040101010101" pitchFamily="2" charset="-122"/>
                <a:sym typeface="微软雅黑" panose="020B0503020204020204" pitchFamily="34" charset="-122"/>
              </a:rPr>
              <a:t>钢铁冶金与</a:t>
            </a:r>
            <a:r>
              <a:rPr lang="en-US" altLang="zh-CN" sz="36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AI</a:t>
            </a:r>
            <a:r>
              <a:rPr lang="zh-CN" altLang="en-US" sz="36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华文中宋" panose="02010600040101010101" pitchFamily="2" charset="-122"/>
                <a:ea typeface="华文中宋" panose="02010600040101010101" pitchFamily="2" charset="-122"/>
                <a:sym typeface="微软雅黑" panose="020B0503020204020204" pitchFamily="34" charset="-122"/>
              </a:rPr>
              <a:t>人工智能技术</a:t>
            </a:r>
            <a:endParaRPr lang="en-US" altLang="zh-CN" sz="2400" b="1"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11" name="组合 10">
            <a:extLst>
              <a:ext uri="{FF2B5EF4-FFF2-40B4-BE49-F238E27FC236}">
                <a16:creationId xmlns:a16="http://schemas.microsoft.com/office/drawing/2014/main" id="{85287387-2854-49B9-A004-C6A00D286841}"/>
              </a:ext>
            </a:extLst>
          </p:cNvPr>
          <p:cNvGrpSpPr/>
          <p:nvPr/>
        </p:nvGrpSpPr>
        <p:grpSpPr>
          <a:xfrm>
            <a:off x="1397000" y="2182579"/>
            <a:ext cx="4140202" cy="386644"/>
            <a:chOff x="2032000" y="2113845"/>
            <a:chExt cx="4140202" cy="386644"/>
          </a:xfrm>
        </p:grpSpPr>
        <p:sp>
          <p:nvSpPr>
            <p:cNvPr id="3075" name="直接连接符 4">
              <a:extLst>
                <a:ext uri="{FF2B5EF4-FFF2-40B4-BE49-F238E27FC236}">
                  <a16:creationId xmlns:a16="http://schemas.microsoft.com/office/drawing/2014/main" id="{9D97F53B-DF67-4D61-A846-1EB1D0929E29}"/>
                </a:ext>
              </a:extLst>
            </p:cNvPr>
            <p:cNvSpPr>
              <a:spLocks noChangeShapeType="1"/>
            </p:cNvSpPr>
            <p:nvPr/>
          </p:nvSpPr>
          <p:spPr bwMode="auto">
            <a:xfrm>
              <a:off x="2032000" y="2500489"/>
              <a:ext cx="4064000" cy="0"/>
            </a:xfrm>
            <a:prstGeom prst="line">
              <a:avLst/>
            </a:prstGeom>
            <a:noFill/>
            <a:ln w="9525"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6" name="直接连接符 5">
              <a:extLst>
                <a:ext uri="{FF2B5EF4-FFF2-40B4-BE49-F238E27FC236}">
                  <a16:creationId xmlns:a16="http://schemas.microsoft.com/office/drawing/2014/main" id="{89171FD8-0418-4CE2-9C80-782F64DA3EF4}"/>
                </a:ext>
              </a:extLst>
            </p:cNvPr>
            <p:cNvSpPr>
              <a:spLocks noChangeShapeType="1"/>
            </p:cNvSpPr>
            <p:nvPr/>
          </p:nvSpPr>
          <p:spPr bwMode="auto">
            <a:xfrm flipV="1">
              <a:off x="6096000" y="2113845"/>
              <a:ext cx="0" cy="383822"/>
            </a:xfrm>
            <a:prstGeom prst="line">
              <a:avLst/>
            </a:prstGeom>
            <a:noFill/>
            <a:ln w="3810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8" name="直接连接符 7">
              <a:extLst>
                <a:ext uri="{FF2B5EF4-FFF2-40B4-BE49-F238E27FC236}">
                  <a16:creationId xmlns:a16="http://schemas.microsoft.com/office/drawing/2014/main" id="{1333D58B-6707-4619-880E-808A9F4842BD}"/>
                </a:ext>
              </a:extLst>
            </p:cNvPr>
            <p:cNvSpPr>
              <a:spLocks noChangeShapeType="1"/>
            </p:cNvSpPr>
            <p:nvPr/>
          </p:nvSpPr>
          <p:spPr bwMode="auto">
            <a:xfrm flipV="1">
              <a:off x="6170791" y="2242257"/>
              <a:ext cx="1411" cy="256822"/>
            </a:xfrm>
            <a:prstGeom prst="line">
              <a:avLst/>
            </a:prstGeom>
            <a:noFill/>
            <a:ln w="38100" cap="flat" cmpd="sng">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8" name="文本框 7">
            <a:extLst>
              <a:ext uri="{FF2B5EF4-FFF2-40B4-BE49-F238E27FC236}">
                <a16:creationId xmlns:a16="http://schemas.microsoft.com/office/drawing/2014/main" id="{39DEDBE5-B6CD-49B9-A40A-41732F5E193D}"/>
              </a:ext>
            </a:extLst>
          </p:cNvPr>
          <p:cNvSpPr txBox="1"/>
          <p:nvPr/>
        </p:nvSpPr>
        <p:spPr>
          <a:xfrm>
            <a:off x="5568036" y="2043664"/>
            <a:ext cx="3343895" cy="523220"/>
          </a:xfrm>
          <a:prstGeom prst="rect">
            <a:avLst/>
          </a:prstGeom>
          <a:noFill/>
        </p:spPr>
        <p:txBody>
          <a:bodyPr wrap="square" rtlCol="0">
            <a:spAutoFit/>
          </a:bodyPr>
          <a:lstStyle/>
          <a:p>
            <a:r>
              <a:rPr kumimoji="1" lang="zh-CN" altLang="en-US" sz="1400">
                <a:latin typeface="Times" panose="02020603050405020304" pitchFamily="18" charset="0"/>
                <a:ea typeface="华文中宋" panose="02010600040101010101" pitchFamily="2" charset="-122"/>
                <a:cs typeface="Times" panose="02020603050405020304" pitchFamily="18" charset="0"/>
              </a:rPr>
              <a:t>宋翰林 博士 </a:t>
            </a:r>
            <a:r>
              <a:rPr kumimoji="1" lang="en-US" altLang="zh-CN" sz="1400" i="1">
                <a:latin typeface="Helvetica" panose="020B0604020202020204" pitchFamily="34" charset="0"/>
                <a:ea typeface="华文中宋" panose="02010600040101010101" pitchFamily="2" charset="-122"/>
                <a:cs typeface="Times" panose="02020603050405020304" pitchFamily="18" charset="0"/>
              </a:rPr>
              <a:t>hlsong1129@foxmail.com</a:t>
            </a:r>
          </a:p>
          <a:p>
            <a:r>
              <a:rPr kumimoji="1" lang="zh-CN" altLang="en-US" sz="1400">
                <a:latin typeface="Times" panose="02020603050405020304" pitchFamily="18" charset="0"/>
                <a:ea typeface="华文中宋" panose="02010600040101010101" pitchFamily="2" charset="-122"/>
                <a:cs typeface="Times" panose="02020603050405020304" pitchFamily="18" charset="0"/>
              </a:rPr>
              <a:t>东北大学 冶金学院 资源与环境研究所</a:t>
            </a:r>
            <a:endParaRPr kumimoji="1" lang="en-US" altLang="zh-CN" sz="1400" dirty="0">
              <a:latin typeface="Times" panose="02020603050405020304" pitchFamily="18" charset="0"/>
              <a:ea typeface="华文中宋" panose="02010600040101010101" pitchFamily="2" charset="-122"/>
              <a:cs typeface="Times" panose="02020603050405020304" pitchFamily="18" charset="0"/>
            </a:endParaRPr>
          </a:p>
        </p:txBody>
      </p:sp>
      <p:pic>
        <p:nvPicPr>
          <p:cNvPr id="4" name="图片 3">
            <a:extLst>
              <a:ext uri="{FF2B5EF4-FFF2-40B4-BE49-F238E27FC236}">
                <a16:creationId xmlns:a16="http://schemas.microsoft.com/office/drawing/2014/main" id="{ADB3D925-491A-4628-8DA1-27875E004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705" y="1836654"/>
            <a:ext cx="1909259" cy="666085"/>
          </a:xfrm>
          <a:prstGeom prst="rect">
            <a:avLst/>
          </a:prstGeom>
        </p:spPr>
      </p:pic>
      <p:sp>
        <p:nvSpPr>
          <p:cNvPr id="16" name="文本框 15">
            <a:extLst>
              <a:ext uri="{FF2B5EF4-FFF2-40B4-BE49-F238E27FC236}">
                <a16:creationId xmlns:a16="http://schemas.microsoft.com/office/drawing/2014/main" id="{61224693-B931-4685-9B48-62F4B5351B0D}"/>
              </a:ext>
            </a:extLst>
          </p:cNvPr>
          <p:cNvSpPr txBox="1"/>
          <p:nvPr/>
        </p:nvSpPr>
        <p:spPr>
          <a:xfrm>
            <a:off x="6505431" y="3524855"/>
            <a:ext cx="3790180" cy="307777"/>
          </a:xfrm>
          <a:prstGeom prst="rect">
            <a:avLst/>
          </a:prstGeom>
          <a:noFill/>
        </p:spPr>
        <p:txBody>
          <a:bodyPr wrap="square">
            <a:spAutoFit/>
          </a:bodyPr>
          <a:lstStyle/>
          <a:p>
            <a:r>
              <a:rPr lang="en-US" altLang="zh-CN" sz="1400" b="1" i="1">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rPr>
              <a:t>Artificial Intelligence &amp; Ferrous Metallurgy</a:t>
            </a:r>
            <a:endParaRPr lang="en-US" altLang="zh-CN" sz="1400" b="1" i="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14:bounceEnd="60000">
                                          <p:cBhvr additive="base">
                                            <p:cTn id="7" dur="500" fill="hold"/>
                                            <p:tgtEl>
                                              <p:spTgt spid="3074"/>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07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60000">
                                          <p:cBhvr additive="base">
                                            <p:cTn id="11"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1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1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FA2D635-02BC-E33A-27D8-08F7DB7584B9}"/>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三、设计</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1217F19A-9523-1423-6BD3-3A9488F7DF97}"/>
              </a:ext>
            </a:extLst>
          </p:cNvPr>
          <p:cNvSpPr txBox="1"/>
          <p:nvPr/>
        </p:nvSpPr>
        <p:spPr>
          <a:xfrm>
            <a:off x="8216025" y="2074571"/>
            <a:ext cx="1495922" cy="830997"/>
          </a:xfrm>
          <a:prstGeom prst="rect">
            <a:avLst/>
          </a:prstGeom>
          <a:noFill/>
        </p:spPr>
        <p:txBody>
          <a:bodyPr wrap="none" rtlCol="0">
            <a:spAutoFit/>
          </a:bodyPr>
          <a:lstStyle/>
          <a:p>
            <a:pPr algn="ctr"/>
            <a:r>
              <a:rPr lang="en-US" altLang="zh-CN" sz="1600">
                <a:latin typeface="Times New Roman" panose="02020603050405020304" pitchFamily="18" charset="0"/>
                <a:cs typeface="Times New Roman" panose="02020603050405020304" pitchFamily="18" charset="0"/>
              </a:rPr>
              <a:t>2C + O</a:t>
            </a:r>
            <a:r>
              <a:rPr lang="en-US" altLang="zh-CN" sz="1600" baseline="-25000">
                <a:latin typeface="Times New Roman" panose="02020603050405020304" pitchFamily="18" charset="0"/>
                <a:cs typeface="Times New Roman" panose="02020603050405020304" pitchFamily="18" charset="0"/>
              </a:rPr>
              <a:t>2 </a:t>
            </a:r>
            <a:r>
              <a:rPr lang="en-US" altLang="zh-CN" sz="1600">
                <a:latin typeface="Times New Roman" panose="02020603050405020304" pitchFamily="18" charset="0"/>
                <a:cs typeface="Times New Roman" panose="02020603050405020304" pitchFamily="18" charset="0"/>
              </a:rPr>
              <a:t>= 2CO</a:t>
            </a:r>
          </a:p>
          <a:p>
            <a:pPr algn="ctr"/>
            <a:r>
              <a:rPr lang="en-US" altLang="zh-CN" sz="1600">
                <a:latin typeface="Times New Roman" panose="02020603050405020304" pitchFamily="18" charset="0"/>
                <a:cs typeface="Times New Roman" panose="02020603050405020304" pitchFamily="18" charset="0"/>
              </a:rPr>
              <a:t>C + CO</a:t>
            </a:r>
            <a:r>
              <a:rPr lang="en-US" altLang="zh-CN" sz="1600" baseline="-25000">
                <a:latin typeface="Times New Roman" panose="02020603050405020304" pitchFamily="18" charset="0"/>
                <a:cs typeface="Times New Roman" panose="02020603050405020304" pitchFamily="18" charset="0"/>
              </a:rPr>
              <a:t>2</a:t>
            </a:r>
            <a:r>
              <a:rPr lang="en-US" altLang="zh-CN" sz="1600">
                <a:latin typeface="Times New Roman" panose="02020603050405020304" pitchFamily="18" charset="0"/>
                <a:cs typeface="Times New Roman" panose="02020603050405020304" pitchFamily="18" charset="0"/>
              </a:rPr>
              <a:t> = 2CO</a:t>
            </a:r>
          </a:p>
          <a:p>
            <a:pPr algn="ctr"/>
            <a:r>
              <a:rPr lang="en-US" altLang="zh-CN" sz="1600">
                <a:latin typeface="Times New Roman" panose="02020603050405020304" pitchFamily="18" charset="0"/>
                <a:cs typeface="Times New Roman" panose="02020603050405020304" pitchFamily="18" charset="0"/>
              </a:rPr>
              <a:t>C + O</a:t>
            </a:r>
            <a:r>
              <a:rPr lang="en-US" altLang="zh-CN" sz="1600" baseline="-25000">
                <a:latin typeface="Times New Roman" panose="02020603050405020304" pitchFamily="18" charset="0"/>
                <a:cs typeface="Times New Roman" panose="02020603050405020304" pitchFamily="18" charset="0"/>
              </a:rPr>
              <a:t>2</a:t>
            </a:r>
            <a:r>
              <a:rPr lang="en-US" altLang="zh-CN" sz="1600">
                <a:latin typeface="Times New Roman" panose="02020603050405020304" pitchFamily="18" charset="0"/>
                <a:cs typeface="Times New Roman" panose="02020603050405020304" pitchFamily="18" charset="0"/>
              </a:rPr>
              <a:t> = CO</a:t>
            </a:r>
            <a:r>
              <a:rPr lang="en-US" altLang="zh-CN" sz="1600" baseline="-25000">
                <a:latin typeface="Times New Roman" panose="02020603050405020304" pitchFamily="18" charset="0"/>
                <a:cs typeface="Times New Roman" panose="02020603050405020304" pitchFamily="18" charset="0"/>
              </a:rPr>
              <a:t>2</a:t>
            </a:r>
            <a:endParaRPr lang="zh-CN" altLang="en-US" sz="16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F0D97FB-20FB-C627-22BF-0E2765DF5D60}"/>
              </a:ext>
            </a:extLst>
          </p:cNvPr>
          <p:cNvSpPr txBox="1"/>
          <p:nvPr/>
        </p:nvSpPr>
        <p:spPr>
          <a:xfrm>
            <a:off x="5951989" y="1569859"/>
            <a:ext cx="6023995" cy="338554"/>
          </a:xfrm>
          <a:prstGeom prst="rect">
            <a:avLst/>
          </a:prstGeom>
          <a:noFill/>
        </p:spPr>
        <p:txBody>
          <a:bodyPr wrap="square">
            <a:spAutoFit/>
          </a:bodyPr>
          <a:lstStyle/>
          <a:p>
            <a:r>
              <a:rPr lang="zh-CN" altLang="en-US" sz="1600">
                <a:latin typeface="Times New Roman" panose="02020603050405020304" pitchFamily="18" charset="0"/>
                <a:ea typeface="华文中宋" panose="02010600040101010101" pitchFamily="2" charset="-122"/>
                <a:cs typeface="Times New Roman" panose="02020603050405020304" pitchFamily="18" charset="0"/>
              </a:rPr>
              <a:t>根据下列化学方程式来计算每</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1 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转炉放散炉气</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带入的碳量</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D3A25465-5133-F984-32F0-CA25EAE93BBA}"/>
              </a:ext>
            </a:extLst>
          </p:cNvPr>
          <p:cNvSpPr txBox="1"/>
          <p:nvPr/>
        </p:nvSpPr>
        <p:spPr>
          <a:xfrm>
            <a:off x="5951990" y="3048000"/>
            <a:ext cx="6023995" cy="2062103"/>
          </a:xfrm>
          <a:prstGeom prst="rect">
            <a:avLst/>
          </a:prstGeom>
          <a:noFill/>
        </p:spPr>
        <p:txBody>
          <a:bodyPr wrap="square">
            <a:spAutoFit/>
          </a:bodyPr>
          <a:lstStyle/>
          <a:p>
            <a:pPr algn="just"/>
            <a:r>
              <a:rPr lang="zh-CN" altLang="en-US" sz="1600">
                <a:latin typeface="Times New Roman" panose="02020603050405020304" pitchFamily="18" charset="0"/>
                <a:ea typeface="华文中宋" panose="02010600040101010101" pitchFamily="2" charset="-122"/>
                <a:cs typeface="Times New Roman" panose="02020603050405020304" pitchFamily="18" charset="0"/>
              </a:rPr>
              <a:t>以含</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30% CO</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25% CO</a:t>
            </a:r>
            <a:r>
              <a:rPr lang="en-US" altLang="zh-CN" sz="16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45% N</a:t>
            </a:r>
            <a:r>
              <a:rPr lang="en-US" altLang="zh-CN" sz="16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的</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转炉放散炉气</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为例，计算得到</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CO</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对应</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带入的</a:t>
            </a:r>
            <a:r>
              <a:rPr lang="en-US" altLang="zh-CN"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的质量为</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0.1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对应</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带入的</a:t>
            </a:r>
            <a:r>
              <a:rPr lang="en-US" altLang="zh-CN"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的质量为</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0.134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，每</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1 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的空气鼓风的</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O</a:t>
            </a:r>
            <a:r>
              <a:rPr lang="en-US" altLang="zh-CN" sz="16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对应</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消耗的</a:t>
            </a:r>
            <a:r>
              <a:rPr lang="en-US" altLang="zh-CN"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的质量为</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0.141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a:latin typeface="Times New Roman" panose="02020603050405020304" pitchFamily="18" charset="0"/>
              <a:ea typeface="华文中宋" panose="02010600040101010101" pitchFamily="2" charset="-122"/>
              <a:cs typeface="Times New Roman" panose="02020603050405020304" pitchFamily="18" charset="0"/>
            </a:endParaRPr>
          </a:p>
          <a:p>
            <a:endParaRPr lang="en-US" altLang="zh-CN" sz="1600">
              <a:latin typeface="Times New Roman" panose="02020603050405020304" pitchFamily="18" charset="0"/>
              <a:ea typeface="华文中宋" panose="02010600040101010101" pitchFamily="2" charset="-122"/>
              <a:cs typeface="Times New Roman" panose="02020603050405020304" pitchFamily="18" charset="0"/>
            </a:endParaRPr>
          </a:p>
          <a:p>
            <a:pPr algn="just"/>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因此，每喷吹</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1 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转炉放散炉气分别相比于每</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1 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干空气鼓风和富氧鼓风的碳的</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净带入量</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分别为</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0.234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0.254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，碳的</a:t>
            </a:r>
            <a:r>
              <a:rPr lang="zh-CN" altLang="en-US" sz="160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相对带入量</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分别为</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0.375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0.395 kg/m</a:t>
            </a:r>
            <a:r>
              <a:rPr lang="en-US" altLang="zh-CN" sz="1600" baseline="3000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E6A34881-1B7B-737E-0385-8E620F277AF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50" y="827661"/>
            <a:ext cx="5875339" cy="4585702"/>
          </a:xfrm>
          <a:prstGeom prst="rect">
            <a:avLst/>
          </a:prstGeom>
        </p:spPr>
      </p:pic>
      <p:sp>
        <p:nvSpPr>
          <p:cNvPr id="12" name="文本框 11">
            <a:extLst>
              <a:ext uri="{FF2B5EF4-FFF2-40B4-BE49-F238E27FC236}">
                <a16:creationId xmlns:a16="http://schemas.microsoft.com/office/drawing/2014/main" id="{1717CCC3-2992-7540-9DA4-2644C55C3AB5}"/>
              </a:ext>
            </a:extLst>
          </p:cNvPr>
          <p:cNvSpPr txBox="1"/>
          <p:nvPr/>
        </p:nvSpPr>
        <p:spPr>
          <a:xfrm>
            <a:off x="1703695" y="234215"/>
            <a:ext cx="3096215"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3.1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高炉喷吹区域碳热平衡</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_</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碳带入量</a:t>
            </a:r>
            <a:endParaRPr lang="zh-CN" altLang="en-US" sz="140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D049DA2-C329-4BC3-0248-7E3D4782BC8C}"/>
              </a:ext>
            </a:extLst>
          </p:cNvPr>
          <p:cNvSpPr txBox="1"/>
          <p:nvPr/>
        </p:nvSpPr>
        <p:spPr>
          <a:xfrm>
            <a:off x="794475" y="5312267"/>
            <a:ext cx="4628203" cy="307777"/>
          </a:xfrm>
          <a:prstGeom prst="rect">
            <a:avLst/>
          </a:prstGeom>
          <a:noFill/>
        </p:spPr>
        <p:txBody>
          <a:bodyPr wrap="square">
            <a:spAutoFit/>
          </a:bodyPr>
          <a:lstStyle/>
          <a:p>
            <a:pPr algn="ct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图</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3.5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高炉喷吹转炉放散炉气示意图</a:t>
            </a:r>
          </a:p>
        </p:txBody>
      </p:sp>
    </p:spTree>
    <p:extLst>
      <p:ext uri="{BB962C8B-B14F-4D97-AF65-F5344CB8AC3E}">
        <p14:creationId xmlns:p14="http://schemas.microsoft.com/office/powerpoint/2010/main" val="3047194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4C430D4F-00CA-48C0-971D-484919BDD744}"/>
              </a:ext>
            </a:extLst>
          </p:cNvPr>
          <p:cNvGraphicFramePr/>
          <p:nvPr/>
        </p:nvGraphicFramePr>
        <p:xfrm>
          <a:off x="479611" y="592340"/>
          <a:ext cx="6048420" cy="5168378"/>
        </p:xfrm>
        <a:graphic>
          <a:graphicData uri="http://schemas.openxmlformats.org/drawingml/2006/table">
            <a:tbl>
              <a:tblPr firstRow="1" firstCol="1" bandRow="1"/>
              <a:tblGrid>
                <a:gridCol w="532932">
                  <a:extLst>
                    <a:ext uri="{9D8B030D-6E8A-4147-A177-3AD203B41FA5}">
                      <a16:colId xmlns:a16="http://schemas.microsoft.com/office/drawing/2014/main" val="1300548278"/>
                    </a:ext>
                  </a:extLst>
                </a:gridCol>
                <a:gridCol w="5515488">
                  <a:extLst>
                    <a:ext uri="{9D8B030D-6E8A-4147-A177-3AD203B41FA5}">
                      <a16:colId xmlns:a16="http://schemas.microsoft.com/office/drawing/2014/main" val="2531134882"/>
                    </a:ext>
                  </a:extLst>
                </a:gridCol>
              </a:tblGrid>
              <a:tr h="339598">
                <a:tc>
                  <a:txBody>
                    <a:bodyPr/>
                    <a:lstStyle/>
                    <a:p>
                      <a:pPr algn="ctr" fontAlgn="ctr">
                        <a:spcBef>
                          <a:spcPts val="0"/>
                        </a:spcBef>
                        <a:spcAft>
                          <a:spcPts val="0"/>
                        </a:spcAft>
                      </a:pPr>
                      <a:r>
                        <a:rPr lang="en-US" sz="1400" b="1"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No.</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812810" rtl="0" eaLnBrk="1" fontAlgn="ctr" latinLnBrk="0" hangingPunct="1">
                        <a:lnSpc>
                          <a:spcPct val="100000"/>
                        </a:lnSpc>
                        <a:spcBef>
                          <a:spcPts val="0"/>
                        </a:spcBef>
                        <a:spcAft>
                          <a:spcPts val="0"/>
                        </a:spcAft>
                        <a:buClrTx/>
                        <a:buSzTx/>
                        <a:buFontTx/>
                        <a:buNone/>
                        <a:tabLst/>
                        <a:defRPr/>
                      </a:pPr>
                      <a:r>
                        <a:rPr lang="zh-CN" altLang="en-US" sz="1400">
                          <a:effectLst/>
                          <a:latin typeface="Times New Roman" panose="02020603050405020304" pitchFamily="18" charset="0"/>
                          <a:ea typeface="华文中宋" panose="02010600040101010101" pitchFamily="2" charset="-122"/>
                          <a:cs typeface="Times New Roman" panose="02020603050405020304" pitchFamily="18" charset="0"/>
                        </a:rPr>
                        <a:t>表</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a:t>
                      </a:r>
                      <a:r>
                        <a:rPr lang="en-US" altLang="zh-CN" sz="1400">
                          <a:effectLst/>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高炉内各反应</a:t>
                      </a:r>
                    </a:p>
                  </a:txBody>
                  <a:tcPr marL="66202" marR="66202" marT="613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36758"/>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spcBef>
                          <a:spcPts val="0"/>
                        </a:spcBef>
                        <a:spcAft>
                          <a:spcPts val="0"/>
                        </a:spcAft>
                      </a:pP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Fe</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2</a:t>
                      </a: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O</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3 </a:t>
                      </a: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 CO = 2FeO + CO</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94071352"/>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Fe</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3</a:t>
                      </a: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O</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4 </a:t>
                      </a: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 CO = 3FeO + CO</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07732358"/>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pl-PL"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FeO + CO = Fe + CO</a:t>
                      </a:r>
                      <a:r>
                        <a:rPr lang="pl-PL"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r>
                        <a:rPr lang="pl-PL"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(2CO = C + CO</a:t>
                      </a:r>
                      <a:r>
                        <a:rPr lang="pl-PL"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r>
                        <a:rPr lang="pl-PL"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a:t>
                      </a:r>
                      <a:endParaRPr lang="pl-PL"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2882663635"/>
                  </a:ext>
                </a:extLst>
              </a:tr>
              <a:tr h="216521">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pl-PL"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FeO + CO = FeO + CO</a:t>
                      </a:r>
                      <a:r>
                        <a:rPr lang="pl-PL"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pl-PL"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(C + CO</a:t>
                      </a:r>
                      <a:r>
                        <a:rPr lang="pl-PL"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pl-PL"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2CO)</a:t>
                      </a:r>
                      <a:endParaRPr lang="pl-PL"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521434337"/>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FeO + C = Fe + CO</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463434418"/>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3FeO + 5CO = Fe</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a:t>
                      </a: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C + 4CO</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039048178"/>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7</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3Fe + 2CO = Fe</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a:t>
                      </a: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C + CO</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833512454"/>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8</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MnO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CO = MnO + CO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4114625868"/>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9</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Mn</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3</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4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CO = 3MnO + CO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1264969654"/>
                  </a:ext>
                </a:extLst>
              </a:tr>
              <a:tr h="216521">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10</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pl-PL"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Fe + MnO + C = Fe + Mn + CO</a:t>
                      </a:r>
                      <a:endParaRPr lang="pl-PL"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172828440"/>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11</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pt-BR"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CaSO</a:t>
                      </a:r>
                      <a:r>
                        <a:rPr lang="pt-BR"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4 </a:t>
                      </a:r>
                      <a:r>
                        <a:rPr lang="pt-BR"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Fe + 3C = CaO + FeS + 3CO</a:t>
                      </a:r>
                      <a:endParaRPr lang="pt-BR"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2508487938"/>
                  </a:ext>
                </a:extLst>
              </a:tr>
              <a:tr h="216521">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12</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fr-F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CaO + FeS + C = Fe + CaS + CO</a:t>
                      </a:r>
                      <a:endParaRPr lang="fr-FR"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1913210725"/>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13</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it-IT"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Fe + SiO</a:t>
                      </a:r>
                      <a:r>
                        <a:rPr lang="it-IT"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it-IT"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+ 2C = FeSi + 2CO</a:t>
                      </a:r>
                      <a:endParaRPr lang="it-IT"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1835187551"/>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14</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3CaO·P</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O</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5 </a:t>
                      </a: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+ 3SiO</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+ 5C + 6Fe = 3(CaO·SiO</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+ 5CO + 2Fe</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3</a:t>
                      </a:r>
                      <a:r>
                        <a:rPr lang="pt-BR"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P</a:t>
                      </a:r>
                      <a:r>
                        <a:rPr lang="pt-BR"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endParaRPr lang="pt-BR"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468627243"/>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15</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2CO = C + CO</a:t>
                      </a:r>
                      <a:r>
                        <a:rPr lang="en-US" sz="1400" b="0" i="0" u="none" strike="noStrike" kern="100" baseline="-25000" dirty="0">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b="0" i="0" u="none" strike="noStrike" kern="100" dirty="0">
                          <a:effectLst/>
                          <a:latin typeface="Times New Roman" panose="02020603050405020304" pitchFamily="18" charset="0"/>
                          <a:ea typeface="华文中宋" panose="02010600040101010101" pitchFamily="2" charset="-122"/>
                          <a:cs typeface="Times New Roman" panose="02020603050405020304" pitchFamily="18" charset="0"/>
                        </a:rPr>
                        <a:t>（析出碳）</a:t>
                      </a:r>
                      <a:endParaRPr lang="zh-CN" altLang="en-US" sz="1400" b="0" i="0" u="none" strike="noStrike"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2573406800"/>
                  </a:ext>
                </a:extLst>
              </a:tr>
              <a:tr h="216521">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16</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CO</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C = 2CO</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1884233710"/>
                  </a:ext>
                </a:extLst>
              </a:tr>
              <a:tr h="216521">
                <a:tc>
                  <a:txBody>
                    <a:bodyPr/>
                    <a:lstStyle/>
                    <a:p>
                      <a:pPr algn="ctr" fontAlgn="ctr">
                        <a:spcBef>
                          <a:spcPts val="0"/>
                        </a:spcBef>
                        <a:spcAft>
                          <a:spcPts val="0"/>
                        </a:spcAft>
                      </a:pPr>
                      <a:r>
                        <a:rPr lang="en-US" sz="1400" b="1" i="0" u="none" strike="noStrike" kern="10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17</a:t>
                      </a:r>
                      <a:endParaRPr lang="en-US" altLang="zh-CN" sz="1400" b="1" i="0" u="none" strike="noStrike">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C + O</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1" i="0" u="none" strike="noStrike" kern="1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 CO</a:t>
                      </a:r>
                      <a:r>
                        <a:rPr lang="en-US" sz="1400" b="1" i="0" u="none" strike="noStrike" kern="100" baseline="-25000"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1" i="0" u="none" strike="noStrike" dirty="0">
                        <a:solidFill>
                          <a:srgbClr val="8F2A67"/>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4006886259"/>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18</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CaCO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3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CaO + CO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004627007"/>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19</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CaO + Al</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3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SiO</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硅酸盐</a:t>
                      </a:r>
                      <a:endParaRPr lang="zh-CN" altLang="en-US"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497124592"/>
                  </a:ext>
                </a:extLst>
              </a:tr>
              <a:tr h="216521">
                <a:tc>
                  <a:txBody>
                    <a:bodyPr/>
                    <a:lstStyle/>
                    <a:p>
                      <a:pPr algn="ctr" fontAlgn="ctr">
                        <a:spcBef>
                          <a:spcPts val="0"/>
                        </a:spcBef>
                        <a:spcAft>
                          <a:spcPts val="0"/>
                        </a:spcAft>
                      </a:pPr>
                      <a:r>
                        <a:rPr lang="en-US" sz="1400" b="0" i="0" u="none" strike="noStrike" kern="1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20</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zh-CN" altLang="en-US" sz="1400" b="0" i="0" u="none" strike="noStrike" kern="1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吸附水蒸发</a:t>
                      </a:r>
                      <a:endParaRPr lang="zh-CN" altLang="en-US"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3985190801"/>
                  </a:ext>
                </a:extLst>
              </a:tr>
              <a:tr h="216521">
                <a:tc>
                  <a:txBody>
                    <a:bodyPr/>
                    <a:lstStyle/>
                    <a:p>
                      <a:pPr algn="ctr" fontAlgn="ctr">
                        <a:spcBef>
                          <a:spcPts val="0"/>
                        </a:spcBef>
                        <a:spcAft>
                          <a:spcPts val="0"/>
                        </a:spcAft>
                      </a:pP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21</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tc>
                  <a:txBody>
                    <a:bodyPr/>
                    <a:lstStyle/>
                    <a:p>
                      <a:pPr algn="ctr" fontAlgn="ctr">
                        <a:spcBef>
                          <a:spcPts val="0"/>
                        </a:spcBef>
                        <a:spcAft>
                          <a:spcPts val="0"/>
                        </a:spcAft>
                      </a:pPr>
                      <a:r>
                        <a:rPr lang="zh-CN" alt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化合水</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H</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O + C = H</a:t>
                      </a:r>
                      <a:r>
                        <a:rPr lang="en-US" sz="1400" b="0" i="0" u="none" strike="noStrike" kern="100" baseline="-25000">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0" i="0" u="none" strike="noStrike" kern="100">
                          <a:effectLst/>
                          <a:latin typeface="Times New Roman" panose="02020603050405020304" pitchFamily="18" charset="0"/>
                          <a:ea typeface="华文中宋" panose="02010600040101010101" pitchFamily="2" charset="-122"/>
                          <a:cs typeface="Times New Roman" panose="02020603050405020304" pitchFamily="18" charset="0"/>
                        </a:rPr>
                        <a:t>+ CO</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a:noFill/>
                    </a:lnB>
                  </a:tcPr>
                </a:tc>
                <a:extLst>
                  <a:ext uri="{0D108BD9-81ED-4DB2-BD59-A6C34878D82A}">
                    <a16:rowId xmlns:a16="http://schemas.microsoft.com/office/drawing/2014/main" val="2496306114"/>
                  </a:ext>
                </a:extLst>
              </a:tr>
              <a:tr h="216521">
                <a:tc>
                  <a:txBody>
                    <a:bodyPr/>
                    <a:lstStyle/>
                    <a:p>
                      <a:pPr algn="ctr" fontAlgn="ctr">
                        <a:spcBef>
                          <a:spcPts val="0"/>
                        </a:spcBef>
                        <a:spcAft>
                          <a:spcPts val="0"/>
                        </a:spcAft>
                      </a:pPr>
                      <a:r>
                        <a:rPr lang="en-US" sz="1400" b="0" i="0" u="none" strike="noStrike" kern="10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22</a:t>
                      </a:r>
                      <a:endParaRPr lang="en-US" altLang="zh-CN" sz="1400" b="0" i="0" u="none" strike="noStrike">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400" b="0" i="0" u="none" strike="noStrike" kern="1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H</a:t>
                      </a:r>
                      <a:r>
                        <a:rPr lang="en-US" sz="1400" b="0" i="0" u="none" strike="noStrike" kern="100" baseline="-250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en-US" sz="1400" b="0" i="0" u="none" strike="noStrike" kern="1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O + C = H</a:t>
                      </a:r>
                      <a:r>
                        <a:rPr lang="en-US" sz="1400" b="0" i="0" u="none" strike="noStrike" kern="100" baseline="-250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2 </a:t>
                      </a:r>
                      <a:r>
                        <a:rPr lang="en-US" sz="1400" b="0" i="0" u="none" strike="noStrike" kern="100" dirty="0">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 CO</a:t>
                      </a:r>
                      <a:endParaRPr lang="en-US" altLang="zh-CN" sz="1400" b="0" i="0" u="none" strike="noStrike"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6202" marR="66202" marT="613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13802"/>
                  </a:ext>
                </a:extLst>
              </a:tr>
            </a:tbl>
          </a:graphicData>
        </a:graphic>
      </p:graphicFrame>
      <p:sp>
        <p:nvSpPr>
          <p:cNvPr id="3" name="文本框 2">
            <a:extLst>
              <a:ext uri="{FF2B5EF4-FFF2-40B4-BE49-F238E27FC236}">
                <a16:creationId xmlns:a16="http://schemas.microsoft.com/office/drawing/2014/main" id="{2EFAD34D-63E2-4668-0B2F-FEFF2488DD9E}"/>
              </a:ext>
            </a:extLst>
          </p:cNvPr>
          <p:cNvSpPr txBox="1"/>
          <p:nvPr/>
        </p:nvSpPr>
        <p:spPr>
          <a:xfrm>
            <a:off x="1703695" y="234215"/>
            <a:ext cx="3312230"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3.1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转炉放散炉气热能价值</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_</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区域热平衡</a:t>
            </a:r>
            <a:endParaRPr lang="zh-CN" altLang="en-US" sz="140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ACE8AB9-3176-E8F4-4128-A43933B124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31" y="451526"/>
            <a:ext cx="5368150" cy="5376842"/>
          </a:xfrm>
          <a:prstGeom prst="rect">
            <a:avLst/>
          </a:prstGeom>
          <a:noFill/>
          <a:effectLst>
            <a:outerShdw blurRad="50800" dist="38100" dir="2700000" algn="tl" rotWithShape="0">
              <a:prstClr val="black">
                <a:alpha val="40000"/>
              </a:prstClr>
            </a:outerShdw>
          </a:effectLst>
        </p:spPr>
      </p:pic>
      <p:sp>
        <p:nvSpPr>
          <p:cNvPr id="6" name="标题 1">
            <a:extLst>
              <a:ext uri="{FF2B5EF4-FFF2-40B4-BE49-F238E27FC236}">
                <a16:creationId xmlns:a16="http://schemas.microsoft.com/office/drawing/2014/main" id="{69DEC2ED-ACBE-585B-47AC-4D44C2AD3785}"/>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三、设计</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FAD952BF-3874-8F21-E7E2-EA60AB516EE3}"/>
              </a:ext>
            </a:extLst>
          </p:cNvPr>
          <p:cNvSpPr txBox="1"/>
          <p:nvPr/>
        </p:nvSpPr>
        <p:spPr>
          <a:xfrm>
            <a:off x="6816050" y="5833328"/>
            <a:ext cx="4628203" cy="307777"/>
          </a:xfrm>
          <a:prstGeom prst="rect">
            <a:avLst/>
          </a:prstGeom>
          <a:noFill/>
        </p:spPr>
        <p:txBody>
          <a:bodyPr wrap="square">
            <a:spAutoFit/>
          </a:bodyPr>
          <a:lstStyle/>
          <a:p>
            <a:pPr algn="ct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图</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3.3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高炉内化学反应发生位置</a:t>
            </a:r>
          </a:p>
        </p:txBody>
      </p:sp>
    </p:spTree>
    <p:extLst>
      <p:ext uri="{BB962C8B-B14F-4D97-AF65-F5344CB8AC3E}">
        <p14:creationId xmlns:p14="http://schemas.microsoft.com/office/powerpoint/2010/main" val="97275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五、结论</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A6B8A09D-48D8-3028-A272-0763F7B5E5B4}"/>
              </a:ext>
            </a:extLst>
          </p:cNvPr>
          <p:cNvSpPr txBox="1"/>
          <p:nvPr/>
        </p:nvSpPr>
        <p:spPr>
          <a:xfrm>
            <a:off x="1703695" y="234215"/>
            <a:ext cx="2520175"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5.2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结论</a:t>
            </a:r>
            <a:endParaRPr lang="zh-CN" altLang="en-US" sz="1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AFAE608-CF74-A7A9-6F1C-98B15F2CA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821" y="1704862"/>
            <a:ext cx="4889299" cy="2808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AF7CF9FA-E214-BD1C-585E-9B8ADE5CD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687" y="1704862"/>
            <a:ext cx="4981494" cy="28081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8220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123267" y="2074598"/>
            <a:ext cx="7188200" cy="400110"/>
          </a:xfrm>
          <a:prstGeom prst="rect">
            <a:avLst/>
          </a:prstGeom>
          <a:noFill/>
        </p:spPr>
        <p:txBody>
          <a:bodyPr wrap="square">
            <a:spAutoFit/>
          </a:bodyPr>
          <a:lstStyle/>
          <a:p>
            <a:r>
              <a:rPr lang="en-US" altLang="zh-CN" sz="2000" b="1" i="1">
                <a:latin typeface="Helvetica" panose="020B0604020202030204" pitchFamily="34" charset="0"/>
              </a:rPr>
              <a:t>ACTA MATERIALIA</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428541"/>
            <a:ext cx="6248400" cy="369332"/>
          </a:xfrm>
          <a:prstGeom prst="rect">
            <a:avLst/>
          </a:prstGeom>
          <a:noFill/>
        </p:spPr>
        <p:txBody>
          <a:bodyPr wrap="square">
            <a:spAutoFit/>
          </a:bodyPr>
          <a:lstStyle/>
          <a:p>
            <a:r>
              <a:rPr lang="en-US" altLang="zh-CN" i="1">
                <a:latin typeface="Helvetica" panose="020B0604020202030204" pitchFamily="34" charset="0"/>
              </a:rPr>
              <a:t>ACTA MATER</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828651"/>
            <a:ext cx="7128933" cy="369332"/>
          </a:xfrm>
          <a:prstGeom prst="rect">
            <a:avLst/>
          </a:prstGeom>
          <a:noFill/>
        </p:spPr>
        <p:txBody>
          <a:bodyPr wrap="square">
            <a:spAutoFit/>
          </a:bodyPr>
          <a:lstStyle/>
          <a:p>
            <a:r>
              <a:rPr lang="en-US" altLang="zh-CN" i="1">
                <a:latin typeface="Helvetica" panose="020B0604020202030204" pitchFamily="34" charset="0"/>
              </a:rPr>
              <a:t>IF:9.4       WOS JCR-Q1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SCI-1</a:t>
            </a:r>
            <a:r>
              <a:rPr lang="zh-CN" altLang="en-US">
                <a:latin typeface="Helvetica" panose="020B0604020202030204" pitchFamily="34" charset="0"/>
              </a:rPr>
              <a:t>区</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197983"/>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3" name="图片 2">
            <a:extLst>
              <a:ext uri="{FF2B5EF4-FFF2-40B4-BE49-F238E27FC236}">
                <a16:creationId xmlns:a16="http://schemas.microsoft.com/office/drawing/2014/main" id="{441FD824-5B0C-FF38-953F-A45C21FBE804}"/>
              </a:ext>
            </a:extLst>
          </p:cNvPr>
          <p:cNvPicPr>
            <a:picLocks noChangeAspect="1"/>
          </p:cNvPicPr>
          <p:nvPr/>
        </p:nvPicPr>
        <p:blipFill>
          <a:blip r:embed="rId3"/>
          <a:stretch>
            <a:fillRect/>
          </a:stretch>
        </p:blipFill>
        <p:spPr>
          <a:xfrm>
            <a:off x="1203713" y="1427426"/>
            <a:ext cx="2436953" cy="3241147"/>
          </a:xfrm>
          <a:prstGeom prst="rect">
            <a:avLst/>
          </a:prstGeom>
        </p:spPr>
      </p:pic>
    </p:spTree>
    <p:extLst>
      <p:ext uri="{BB962C8B-B14F-4D97-AF65-F5344CB8AC3E}">
        <p14:creationId xmlns:p14="http://schemas.microsoft.com/office/powerpoint/2010/main" val="3725908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123267" y="1812131"/>
            <a:ext cx="7188200" cy="1015663"/>
          </a:xfrm>
          <a:prstGeom prst="rect">
            <a:avLst/>
          </a:prstGeom>
          <a:noFill/>
        </p:spPr>
        <p:txBody>
          <a:bodyPr wrap="square">
            <a:spAutoFit/>
          </a:bodyPr>
          <a:lstStyle/>
          <a:p>
            <a:r>
              <a:rPr lang="en-US" altLang="zh-CN" sz="2000" b="1" i="1">
                <a:latin typeface="Helvetica" panose="020B0604020202030204" pitchFamily="34" charset="0"/>
              </a:rPr>
              <a:t>METALLURGICAL AND MATERIALS TRANSACTIONS B-PROCESS METALLURGY AND MATERIALS PROCESSING SCIENCE</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862825"/>
            <a:ext cx="6248400" cy="369332"/>
          </a:xfrm>
          <a:prstGeom prst="rect">
            <a:avLst/>
          </a:prstGeom>
          <a:noFill/>
        </p:spPr>
        <p:txBody>
          <a:bodyPr wrap="square">
            <a:spAutoFit/>
          </a:bodyPr>
          <a:lstStyle/>
          <a:p>
            <a:r>
              <a:rPr lang="en-US" altLang="zh-CN" i="1">
                <a:latin typeface="Helvetica" panose="020B0604020202030204" pitchFamily="34" charset="0"/>
              </a:rPr>
              <a:t>METALL MATER TRANS B</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3262935"/>
            <a:ext cx="7128933" cy="369332"/>
          </a:xfrm>
          <a:prstGeom prst="rect">
            <a:avLst/>
          </a:prstGeom>
          <a:noFill/>
        </p:spPr>
        <p:txBody>
          <a:bodyPr wrap="square">
            <a:spAutoFit/>
          </a:bodyPr>
          <a:lstStyle/>
          <a:p>
            <a:r>
              <a:rPr lang="en-US" altLang="zh-CN" i="1">
                <a:latin typeface="Helvetica" panose="020B0604020202030204" pitchFamily="34" charset="0"/>
              </a:rPr>
              <a:t>IF:3.0       WOS JCR-Q2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SCI-2</a:t>
            </a:r>
            <a:r>
              <a:rPr lang="zh-CN" altLang="en-US">
                <a:latin typeface="Helvetica" panose="020B0604020202030204" pitchFamily="34" charset="0"/>
              </a:rPr>
              <a:t>区         钢铁冶金    </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632267"/>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2" name="图片 1">
            <a:extLst>
              <a:ext uri="{FF2B5EF4-FFF2-40B4-BE49-F238E27FC236}">
                <a16:creationId xmlns:a16="http://schemas.microsoft.com/office/drawing/2014/main" id="{024FCFA6-F028-918C-F646-21B249AE27C4}"/>
              </a:ext>
            </a:extLst>
          </p:cNvPr>
          <p:cNvPicPr>
            <a:picLocks noChangeAspect="1"/>
          </p:cNvPicPr>
          <p:nvPr/>
        </p:nvPicPr>
        <p:blipFill>
          <a:blip r:embed="rId3"/>
          <a:stretch>
            <a:fillRect/>
          </a:stretch>
        </p:blipFill>
        <p:spPr>
          <a:xfrm>
            <a:off x="1249307" y="1450493"/>
            <a:ext cx="2384339" cy="3195014"/>
          </a:xfrm>
          <a:prstGeom prst="rect">
            <a:avLst/>
          </a:prstGeom>
        </p:spPr>
      </p:pic>
    </p:spTree>
    <p:extLst>
      <p:ext uri="{BB962C8B-B14F-4D97-AF65-F5344CB8AC3E}">
        <p14:creationId xmlns:p14="http://schemas.microsoft.com/office/powerpoint/2010/main" val="3633178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123267" y="2210065"/>
            <a:ext cx="7188200" cy="400110"/>
          </a:xfrm>
          <a:prstGeom prst="rect">
            <a:avLst/>
          </a:prstGeom>
          <a:noFill/>
        </p:spPr>
        <p:txBody>
          <a:bodyPr wrap="square">
            <a:spAutoFit/>
          </a:bodyPr>
          <a:lstStyle/>
          <a:p>
            <a:r>
              <a:rPr lang="en-US" altLang="zh-CN" sz="2000" b="1" i="1">
                <a:latin typeface="Helvetica" panose="020B0604020202030204" pitchFamily="34" charset="0"/>
              </a:rPr>
              <a:t>ISIJ INTERNATIONAL</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590500"/>
            <a:ext cx="6248400" cy="369332"/>
          </a:xfrm>
          <a:prstGeom prst="rect">
            <a:avLst/>
          </a:prstGeom>
          <a:noFill/>
        </p:spPr>
        <p:txBody>
          <a:bodyPr wrap="square">
            <a:spAutoFit/>
          </a:bodyPr>
          <a:lstStyle/>
          <a:p>
            <a:r>
              <a:rPr lang="en-US" altLang="zh-CN" i="1">
                <a:latin typeface="Helvetica" panose="020B0604020202030204" pitchFamily="34" charset="0"/>
              </a:rPr>
              <a:t>ISIJ INT</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990610"/>
            <a:ext cx="7128933" cy="369332"/>
          </a:xfrm>
          <a:prstGeom prst="rect">
            <a:avLst/>
          </a:prstGeom>
          <a:noFill/>
        </p:spPr>
        <p:txBody>
          <a:bodyPr wrap="square">
            <a:spAutoFit/>
          </a:bodyPr>
          <a:lstStyle/>
          <a:p>
            <a:r>
              <a:rPr lang="en-US" altLang="zh-CN" i="1">
                <a:latin typeface="Helvetica" panose="020B0604020202030204" pitchFamily="34" charset="0"/>
              </a:rPr>
              <a:t>IF:1.8       WOS JCR-Q3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SCI-3</a:t>
            </a:r>
            <a:r>
              <a:rPr lang="zh-CN" altLang="en-US">
                <a:latin typeface="Helvetica" panose="020B0604020202030204" pitchFamily="34" charset="0"/>
              </a:rPr>
              <a:t>区    钢铁冶金</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359942"/>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3" name="图片 2">
            <a:extLst>
              <a:ext uri="{FF2B5EF4-FFF2-40B4-BE49-F238E27FC236}">
                <a16:creationId xmlns:a16="http://schemas.microsoft.com/office/drawing/2014/main" id="{38B93DF2-07B2-3716-E5EE-533920C3DDFB}"/>
              </a:ext>
            </a:extLst>
          </p:cNvPr>
          <p:cNvPicPr>
            <a:picLocks noChangeAspect="1"/>
          </p:cNvPicPr>
          <p:nvPr/>
        </p:nvPicPr>
        <p:blipFill>
          <a:blip r:embed="rId3"/>
          <a:stretch>
            <a:fillRect/>
          </a:stretch>
        </p:blipFill>
        <p:spPr>
          <a:xfrm>
            <a:off x="1352549" y="1520001"/>
            <a:ext cx="2352286" cy="3293200"/>
          </a:xfrm>
          <a:prstGeom prst="rect">
            <a:avLst/>
          </a:prstGeom>
        </p:spPr>
      </p:pic>
    </p:spTree>
    <p:extLst>
      <p:ext uri="{BB962C8B-B14F-4D97-AF65-F5344CB8AC3E}">
        <p14:creationId xmlns:p14="http://schemas.microsoft.com/office/powerpoint/2010/main" val="2798835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123267" y="2210065"/>
            <a:ext cx="7188200" cy="400110"/>
          </a:xfrm>
          <a:prstGeom prst="rect">
            <a:avLst/>
          </a:prstGeom>
          <a:noFill/>
        </p:spPr>
        <p:txBody>
          <a:bodyPr wrap="square">
            <a:spAutoFit/>
          </a:bodyPr>
          <a:lstStyle/>
          <a:p>
            <a:r>
              <a:rPr lang="en-US" altLang="zh-CN" sz="2000" b="1" i="1">
                <a:latin typeface="Helvetica" panose="020B0604020202030204" pitchFamily="34" charset="0"/>
              </a:rPr>
              <a:t>STEEL RESEARCH INTERNATIONAL</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590500"/>
            <a:ext cx="6248400" cy="369332"/>
          </a:xfrm>
          <a:prstGeom prst="rect">
            <a:avLst/>
          </a:prstGeom>
          <a:noFill/>
        </p:spPr>
        <p:txBody>
          <a:bodyPr wrap="square">
            <a:spAutoFit/>
          </a:bodyPr>
          <a:lstStyle/>
          <a:p>
            <a:r>
              <a:rPr lang="en-US" altLang="zh-CN" i="1">
                <a:latin typeface="Helvetica" panose="020B0604020202030204" pitchFamily="34" charset="0"/>
              </a:rPr>
              <a:t>STEEL RES INT</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990610"/>
            <a:ext cx="7128933" cy="369332"/>
          </a:xfrm>
          <a:prstGeom prst="rect">
            <a:avLst/>
          </a:prstGeom>
          <a:noFill/>
        </p:spPr>
        <p:txBody>
          <a:bodyPr wrap="square">
            <a:spAutoFit/>
          </a:bodyPr>
          <a:lstStyle/>
          <a:p>
            <a:r>
              <a:rPr lang="en-US" altLang="zh-CN" i="1">
                <a:latin typeface="Helvetica" panose="020B0604020202030204" pitchFamily="34" charset="0"/>
              </a:rPr>
              <a:t>IF:2.2       WOS JCR-Q2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SCI-3</a:t>
            </a:r>
            <a:r>
              <a:rPr lang="zh-CN" altLang="en-US">
                <a:latin typeface="Helvetica" panose="020B0604020202030204" pitchFamily="34" charset="0"/>
              </a:rPr>
              <a:t>区    钢铁冶金</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359942"/>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2" name="图片 1">
            <a:extLst>
              <a:ext uri="{FF2B5EF4-FFF2-40B4-BE49-F238E27FC236}">
                <a16:creationId xmlns:a16="http://schemas.microsoft.com/office/drawing/2014/main" id="{1BD7C882-6DB9-610F-4467-C6A6C5E4CAA6}"/>
              </a:ext>
            </a:extLst>
          </p:cNvPr>
          <p:cNvPicPr>
            <a:picLocks noChangeAspect="1"/>
          </p:cNvPicPr>
          <p:nvPr/>
        </p:nvPicPr>
        <p:blipFill>
          <a:blip r:embed="rId3"/>
          <a:stretch>
            <a:fillRect/>
          </a:stretch>
        </p:blipFill>
        <p:spPr>
          <a:xfrm>
            <a:off x="1263649" y="1791110"/>
            <a:ext cx="2377017" cy="3137663"/>
          </a:xfrm>
          <a:prstGeom prst="rect">
            <a:avLst/>
          </a:prstGeom>
        </p:spPr>
      </p:pic>
    </p:spTree>
    <p:extLst>
      <p:ext uri="{BB962C8B-B14F-4D97-AF65-F5344CB8AC3E}">
        <p14:creationId xmlns:p14="http://schemas.microsoft.com/office/powerpoint/2010/main" val="3686263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093632" y="1854737"/>
            <a:ext cx="7188200" cy="707886"/>
          </a:xfrm>
          <a:prstGeom prst="rect">
            <a:avLst/>
          </a:prstGeom>
          <a:noFill/>
        </p:spPr>
        <p:txBody>
          <a:bodyPr wrap="square">
            <a:spAutoFit/>
          </a:bodyPr>
          <a:lstStyle/>
          <a:p>
            <a:r>
              <a:rPr lang="en-US" altLang="zh-CN" sz="2000" b="1" i="1">
                <a:latin typeface="Helvetica" panose="020B0604020202030204" pitchFamily="34" charset="0"/>
              </a:rPr>
              <a:t>TRANSACTIONS OF NONFERROUS METALS SOCIETY OF CHINA</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590500"/>
            <a:ext cx="6248400" cy="369332"/>
          </a:xfrm>
          <a:prstGeom prst="rect">
            <a:avLst/>
          </a:prstGeom>
          <a:noFill/>
        </p:spPr>
        <p:txBody>
          <a:bodyPr wrap="square">
            <a:spAutoFit/>
          </a:bodyPr>
          <a:lstStyle/>
          <a:p>
            <a:r>
              <a:rPr lang="en-US" altLang="zh-CN" i="1">
                <a:latin typeface="Helvetica" panose="020B0604020202030204" pitchFamily="34" charset="0"/>
              </a:rPr>
              <a:t>T NONFERR METAL SOC</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990610"/>
            <a:ext cx="7128933" cy="369332"/>
          </a:xfrm>
          <a:prstGeom prst="rect">
            <a:avLst/>
          </a:prstGeom>
          <a:noFill/>
        </p:spPr>
        <p:txBody>
          <a:bodyPr wrap="square">
            <a:spAutoFit/>
          </a:bodyPr>
          <a:lstStyle/>
          <a:p>
            <a:r>
              <a:rPr lang="en-US" altLang="zh-CN" i="1">
                <a:latin typeface="Helvetica" panose="020B0604020202030204" pitchFamily="34" charset="0"/>
              </a:rPr>
              <a:t>IF:4.5       WOS JCR-Q1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SCI-1</a:t>
            </a:r>
            <a:r>
              <a:rPr lang="zh-CN" altLang="en-US">
                <a:latin typeface="Helvetica" panose="020B0604020202030204" pitchFamily="34" charset="0"/>
              </a:rPr>
              <a:t>区</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359942"/>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3" name="图片 2">
            <a:extLst>
              <a:ext uri="{FF2B5EF4-FFF2-40B4-BE49-F238E27FC236}">
                <a16:creationId xmlns:a16="http://schemas.microsoft.com/office/drawing/2014/main" id="{ABD0F2B2-6C00-E318-1DE1-4952FDAB67D1}"/>
              </a:ext>
            </a:extLst>
          </p:cNvPr>
          <p:cNvPicPr>
            <a:picLocks noChangeAspect="1"/>
          </p:cNvPicPr>
          <p:nvPr/>
        </p:nvPicPr>
        <p:blipFill>
          <a:blip r:embed="rId3"/>
          <a:stretch>
            <a:fillRect/>
          </a:stretch>
        </p:blipFill>
        <p:spPr>
          <a:xfrm>
            <a:off x="1377950" y="1533790"/>
            <a:ext cx="2340775" cy="3323900"/>
          </a:xfrm>
          <a:prstGeom prst="rect">
            <a:avLst/>
          </a:prstGeom>
        </p:spPr>
      </p:pic>
    </p:spTree>
    <p:extLst>
      <p:ext uri="{BB962C8B-B14F-4D97-AF65-F5344CB8AC3E}">
        <p14:creationId xmlns:p14="http://schemas.microsoft.com/office/powerpoint/2010/main" val="3504748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093632" y="1854737"/>
            <a:ext cx="7188200" cy="400110"/>
          </a:xfrm>
          <a:prstGeom prst="rect">
            <a:avLst/>
          </a:prstGeom>
          <a:noFill/>
        </p:spPr>
        <p:txBody>
          <a:bodyPr wrap="square">
            <a:spAutoFit/>
          </a:bodyPr>
          <a:lstStyle/>
          <a:p>
            <a:r>
              <a:rPr lang="en-US" altLang="zh-CN" sz="2000" b="1" i="1">
                <a:latin typeface="Helvetica" panose="020B0604020202030204" pitchFamily="34" charset="0"/>
              </a:rPr>
              <a:t>Journal of Materials Science &amp; Technology</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328033"/>
            <a:ext cx="6248400" cy="369332"/>
          </a:xfrm>
          <a:prstGeom prst="rect">
            <a:avLst/>
          </a:prstGeom>
          <a:noFill/>
        </p:spPr>
        <p:txBody>
          <a:bodyPr wrap="square">
            <a:spAutoFit/>
          </a:bodyPr>
          <a:lstStyle/>
          <a:p>
            <a:r>
              <a:rPr lang="en-US" altLang="zh-CN" i="1">
                <a:latin typeface="Helvetica" panose="020B0604020202030204" pitchFamily="34" charset="0"/>
              </a:rPr>
              <a:t>J MATER SCI TECHNOL</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728143"/>
            <a:ext cx="7128933" cy="369332"/>
          </a:xfrm>
          <a:prstGeom prst="rect">
            <a:avLst/>
          </a:prstGeom>
          <a:noFill/>
        </p:spPr>
        <p:txBody>
          <a:bodyPr wrap="square">
            <a:spAutoFit/>
          </a:bodyPr>
          <a:lstStyle/>
          <a:p>
            <a:r>
              <a:rPr lang="en-US" altLang="zh-CN" i="1">
                <a:latin typeface="Helvetica" panose="020B0604020202030204" pitchFamily="34" charset="0"/>
              </a:rPr>
              <a:t>IF:10.9       WOS JCR-Q1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SCI-1</a:t>
            </a:r>
            <a:r>
              <a:rPr lang="zh-CN" altLang="en-US">
                <a:latin typeface="Helvetica" panose="020B0604020202030204" pitchFamily="34" charset="0"/>
              </a:rPr>
              <a:t>区</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097475"/>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3074" name="Picture 2" descr="Journal of Materials Science &amp; Technology">
            <a:extLst>
              <a:ext uri="{FF2B5EF4-FFF2-40B4-BE49-F238E27FC236}">
                <a16:creationId xmlns:a16="http://schemas.microsoft.com/office/drawing/2014/main" id="{ADF8FAFA-452C-C56C-0ED6-ACC7F053B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057" y="1383145"/>
            <a:ext cx="2503541" cy="332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729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五、期刊</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85CA28F3-2E6F-EF99-9454-8D832398529E}"/>
              </a:ext>
            </a:extLst>
          </p:cNvPr>
          <p:cNvSpPr txBox="1"/>
          <p:nvPr/>
        </p:nvSpPr>
        <p:spPr>
          <a:xfrm>
            <a:off x="4093632" y="1854737"/>
            <a:ext cx="7188200" cy="400110"/>
          </a:xfrm>
          <a:prstGeom prst="rect">
            <a:avLst/>
          </a:prstGeom>
          <a:noFill/>
        </p:spPr>
        <p:txBody>
          <a:bodyPr wrap="square">
            <a:spAutoFit/>
          </a:bodyPr>
          <a:lstStyle/>
          <a:p>
            <a:r>
              <a:rPr lang="en-US" altLang="zh-CN" sz="2000" b="1" i="1">
                <a:latin typeface="Helvetica" panose="020B0604020202030204" pitchFamily="34" charset="0"/>
              </a:rPr>
              <a:t>International Journal of Minerals Metallurgy and Materials</a:t>
            </a:r>
          </a:p>
        </p:txBody>
      </p:sp>
      <p:sp>
        <p:nvSpPr>
          <p:cNvPr id="9" name="文本框 8">
            <a:extLst>
              <a:ext uri="{FF2B5EF4-FFF2-40B4-BE49-F238E27FC236}">
                <a16:creationId xmlns:a16="http://schemas.microsoft.com/office/drawing/2014/main" id="{A9ECAC7F-0DD2-555C-E3E0-D2BC9A3DD282}"/>
              </a:ext>
            </a:extLst>
          </p:cNvPr>
          <p:cNvSpPr txBox="1"/>
          <p:nvPr/>
        </p:nvSpPr>
        <p:spPr>
          <a:xfrm>
            <a:off x="4123267" y="2328033"/>
            <a:ext cx="6248400" cy="369332"/>
          </a:xfrm>
          <a:prstGeom prst="rect">
            <a:avLst/>
          </a:prstGeom>
          <a:noFill/>
        </p:spPr>
        <p:txBody>
          <a:bodyPr wrap="square">
            <a:spAutoFit/>
          </a:bodyPr>
          <a:lstStyle/>
          <a:p>
            <a:r>
              <a:rPr lang="en-US" altLang="zh-CN" i="1">
                <a:latin typeface="Helvetica" panose="020B0604020202030204" pitchFamily="34" charset="0"/>
              </a:rPr>
              <a:t>INT J MIN MET MATER</a:t>
            </a:r>
          </a:p>
        </p:txBody>
      </p:sp>
      <p:sp>
        <p:nvSpPr>
          <p:cNvPr id="10" name="文本框 9">
            <a:extLst>
              <a:ext uri="{FF2B5EF4-FFF2-40B4-BE49-F238E27FC236}">
                <a16:creationId xmlns:a16="http://schemas.microsoft.com/office/drawing/2014/main" id="{E32542F8-008A-B5F1-879A-F618460FACD5}"/>
              </a:ext>
            </a:extLst>
          </p:cNvPr>
          <p:cNvSpPr txBox="1"/>
          <p:nvPr/>
        </p:nvSpPr>
        <p:spPr>
          <a:xfrm>
            <a:off x="4123266" y="2728143"/>
            <a:ext cx="7128933" cy="369332"/>
          </a:xfrm>
          <a:prstGeom prst="rect">
            <a:avLst/>
          </a:prstGeom>
          <a:noFill/>
        </p:spPr>
        <p:txBody>
          <a:bodyPr wrap="square">
            <a:spAutoFit/>
          </a:bodyPr>
          <a:lstStyle/>
          <a:p>
            <a:r>
              <a:rPr lang="en-US" altLang="zh-CN" i="1">
                <a:latin typeface="Helvetica" panose="020B0604020202030204" pitchFamily="34" charset="0"/>
              </a:rPr>
              <a:t>IF:4.8       WOS JCR-Q1       </a:t>
            </a:r>
            <a:r>
              <a:rPr lang="en-US" altLang="zh-CN">
                <a:latin typeface="Helvetica" panose="020B0604020202030204" pitchFamily="34" charset="0"/>
              </a:rPr>
              <a:t> </a:t>
            </a:r>
            <a:r>
              <a:rPr lang="zh-CN" altLang="en-US">
                <a:latin typeface="Helvetica" panose="020B0604020202030204" pitchFamily="34" charset="0"/>
              </a:rPr>
              <a:t>中科院</a:t>
            </a:r>
            <a:r>
              <a:rPr lang="en-US" altLang="zh-CN" i="1">
                <a:latin typeface="Helvetica" panose="020B0604020202030204" pitchFamily="34" charset="0"/>
              </a:rPr>
              <a:t>SCI-2</a:t>
            </a:r>
            <a:r>
              <a:rPr lang="zh-CN" altLang="en-US">
                <a:latin typeface="Helvetica" panose="020B0604020202030204" pitchFamily="34" charset="0"/>
              </a:rPr>
              <a:t>区</a:t>
            </a:r>
            <a:endParaRPr lang="en-US" altLang="zh-CN">
              <a:latin typeface="Helvetica" panose="020B0604020202030204" pitchFamily="34" charset="0"/>
            </a:endParaRPr>
          </a:p>
        </p:txBody>
      </p:sp>
      <p:sp>
        <p:nvSpPr>
          <p:cNvPr id="11" name="文本框 10">
            <a:extLst>
              <a:ext uri="{FF2B5EF4-FFF2-40B4-BE49-F238E27FC236}">
                <a16:creationId xmlns:a16="http://schemas.microsoft.com/office/drawing/2014/main" id="{A0055D7C-F56D-71ED-AAC3-B034811D7596}"/>
              </a:ext>
            </a:extLst>
          </p:cNvPr>
          <p:cNvSpPr txBox="1"/>
          <p:nvPr/>
        </p:nvSpPr>
        <p:spPr>
          <a:xfrm>
            <a:off x="4123266" y="3097475"/>
            <a:ext cx="7611533" cy="646331"/>
          </a:xfrm>
          <a:prstGeom prst="rect">
            <a:avLst/>
          </a:prstGeom>
          <a:noFill/>
        </p:spPr>
        <p:txBody>
          <a:bodyPr wrap="square">
            <a:spAutoFit/>
          </a:bodyPr>
          <a:lstStyle/>
          <a:p>
            <a:r>
              <a:rPr lang="zh-CN" altLang="en-US">
                <a:latin typeface="Helvetica" panose="020B0604020202030204" pitchFamily="34" charset="0"/>
              </a:rPr>
              <a:t>大类：材料科学；</a:t>
            </a:r>
            <a:endParaRPr lang="en-US" altLang="zh-CN">
              <a:latin typeface="Helvetica" panose="020B0604020202030204" pitchFamily="34" charset="0"/>
            </a:endParaRPr>
          </a:p>
          <a:p>
            <a:r>
              <a:rPr lang="zh-CN" altLang="en-US">
                <a:latin typeface="Helvetica" panose="020B0604020202030204" pitchFamily="34" charset="0"/>
              </a:rPr>
              <a:t>小类：</a:t>
            </a:r>
            <a:r>
              <a:rPr lang="en-US" altLang="zh-CN" i="1">
                <a:latin typeface="Helvetica" panose="020B0604020202030204" pitchFamily="34" charset="0"/>
              </a:rPr>
              <a:t>METALLURGY &amp; METALLURGICAL ENGINEERING </a:t>
            </a:r>
            <a:r>
              <a:rPr lang="zh-CN" altLang="en-US">
                <a:latin typeface="Helvetica" panose="020B0604020202030204" pitchFamily="34" charset="0"/>
              </a:rPr>
              <a:t>冶金工程</a:t>
            </a:r>
            <a:endParaRPr lang="en-US" altLang="zh-CN">
              <a:latin typeface="Helvetica" panose="020B0604020202030204" pitchFamily="34" charset="0"/>
            </a:endParaRPr>
          </a:p>
        </p:txBody>
      </p:sp>
      <p:pic>
        <p:nvPicPr>
          <p:cNvPr id="2" name="图片 1">
            <a:extLst>
              <a:ext uri="{FF2B5EF4-FFF2-40B4-BE49-F238E27FC236}">
                <a16:creationId xmlns:a16="http://schemas.microsoft.com/office/drawing/2014/main" id="{9E8820B9-FAF8-F344-9303-94DE856F0519}"/>
              </a:ext>
            </a:extLst>
          </p:cNvPr>
          <p:cNvPicPr>
            <a:picLocks noChangeAspect="1"/>
          </p:cNvPicPr>
          <p:nvPr/>
        </p:nvPicPr>
        <p:blipFill>
          <a:blip r:embed="rId3"/>
          <a:stretch>
            <a:fillRect/>
          </a:stretch>
        </p:blipFill>
        <p:spPr>
          <a:xfrm>
            <a:off x="1375472" y="1439712"/>
            <a:ext cx="2265194" cy="3216575"/>
          </a:xfrm>
          <a:prstGeom prst="rect">
            <a:avLst/>
          </a:prstGeom>
        </p:spPr>
      </p:pic>
    </p:spTree>
    <p:extLst>
      <p:ext uri="{BB962C8B-B14F-4D97-AF65-F5344CB8AC3E}">
        <p14:creationId xmlns:p14="http://schemas.microsoft.com/office/powerpoint/2010/main" val="1371949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a:extLst>
              <a:ext uri="{FF2B5EF4-FFF2-40B4-BE49-F238E27FC236}">
                <a16:creationId xmlns:a16="http://schemas.microsoft.com/office/drawing/2014/main" id="{5F7BECE3-97E8-40F9-B652-F059D7045C3E}"/>
              </a:ext>
            </a:extLst>
          </p:cNvPr>
          <p:cNvSpPr>
            <a:spLocks noGrp="1" noChangeArrowheads="1"/>
          </p:cNvSpPr>
          <p:nvPr>
            <p:ph type="ctrTitle" idx="4294967295"/>
          </p:nvPr>
        </p:nvSpPr>
        <p:spPr>
          <a:xfrm>
            <a:off x="2373021" y="2633368"/>
            <a:ext cx="8191968" cy="1393555"/>
          </a:xfrm>
          <a:ln/>
        </p:spPr>
        <p:txBody>
          <a:bodyPr>
            <a:noAutofit/>
          </a:bodyPr>
          <a:lstStyle/>
          <a:p>
            <a:pPr algn="dist"/>
            <a:r>
              <a:rPr lang="zh-CN" altLang="en-US" sz="36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华文中宋" panose="02010600040101010101" pitchFamily="2" charset="-122"/>
                <a:ea typeface="华文中宋" panose="02010600040101010101" pitchFamily="2" charset="-122"/>
                <a:sym typeface="微软雅黑" panose="020B0503020204020204" pitchFamily="34" charset="-122"/>
              </a:rPr>
              <a:t>基于钢铁冶金流程及提升综合能效的“迟滞排放” </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atin typeface="华文中宋" panose="02010600040101010101" pitchFamily="2" charset="-122"/>
                <a:ea typeface="华文中宋" panose="02010600040101010101" pitchFamily="2" charset="-122"/>
                <a:sym typeface="微软雅黑" panose="020B0503020204020204" pitchFamily="34" charset="-122"/>
              </a:rPr>
              <a:t>关键工程设计及资源化综合利用</a:t>
            </a:r>
            <a:endParaRPr lang="en-US" altLang="zh-CN" sz="2400" b="1"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11" name="组合 10">
            <a:extLst>
              <a:ext uri="{FF2B5EF4-FFF2-40B4-BE49-F238E27FC236}">
                <a16:creationId xmlns:a16="http://schemas.microsoft.com/office/drawing/2014/main" id="{85287387-2854-49B9-A004-C6A00D286841}"/>
              </a:ext>
            </a:extLst>
          </p:cNvPr>
          <p:cNvGrpSpPr/>
          <p:nvPr/>
        </p:nvGrpSpPr>
        <p:grpSpPr>
          <a:xfrm>
            <a:off x="1397000" y="2182579"/>
            <a:ext cx="4140202" cy="386644"/>
            <a:chOff x="2032000" y="2113845"/>
            <a:chExt cx="4140202" cy="386644"/>
          </a:xfrm>
        </p:grpSpPr>
        <p:sp>
          <p:nvSpPr>
            <p:cNvPr id="3075" name="直接连接符 4">
              <a:extLst>
                <a:ext uri="{FF2B5EF4-FFF2-40B4-BE49-F238E27FC236}">
                  <a16:creationId xmlns:a16="http://schemas.microsoft.com/office/drawing/2014/main" id="{9D97F53B-DF67-4D61-A846-1EB1D0929E29}"/>
                </a:ext>
              </a:extLst>
            </p:cNvPr>
            <p:cNvSpPr>
              <a:spLocks noChangeShapeType="1"/>
            </p:cNvSpPr>
            <p:nvPr/>
          </p:nvSpPr>
          <p:spPr bwMode="auto">
            <a:xfrm>
              <a:off x="2032000" y="2500489"/>
              <a:ext cx="4064000" cy="0"/>
            </a:xfrm>
            <a:prstGeom prst="line">
              <a:avLst/>
            </a:prstGeom>
            <a:noFill/>
            <a:ln w="9525"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6" name="直接连接符 5">
              <a:extLst>
                <a:ext uri="{FF2B5EF4-FFF2-40B4-BE49-F238E27FC236}">
                  <a16:creationId xmlns:a16="http://schemas.microsoft.com/office/drawing/2014/main" id="{89171FD8-0418-4CE2-9C80-782F64DA3EF4}"/>
                </a:ext>
              </a:extLst>
            </p:cNvPr>
            <p:cNvSpPr>
              <a:spLocks noChangeShapeType="1"/>
            </p:cNvSpPr>
            <p:nvPr/>
          </p:nvSpPr>
          <p:spPr bwMode="auto">
            <a:xfrm flipV="1">
              <a:off x="6096000" y="2113845"/>
              <a:ext cx="0" cy="383822"/>
            </a:xfrm>
            <a:prstGeom prst="line">
              <a:avLst/>
            </a:prstGeom>
            <a:noFill/>
            <a:ln w="3810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8" name="直接连接符 7">
              <a:extLst>
                <a:ext uri="{FF2B5EF4-FFF2-40B4-BE49-F238E27FC236}">
                  <a16:creationId xmlns:a16="http://schemas.microsoft.com/office/drawing/2014/main" id="{1333D58B-6707-4619-880E-808A9F4842BD}"/>
                </a:ext>
              </a:extLst>
            </p:cNvPr>
            <p:cNvSpPr>
              <a:spLocks noChangeShapeType="1"/>
            </p:cNvSpPr>
            <p:nvPr/>
          </p:nvSpPr>
          <p:spPr bwMode="auto">
            <a:xfrm flipV="1">
              <a:off x="6170791" y="2242257"/>
              <a:ext cx="1411" cy="256822"/>
            </a:xfrm>
            <a:prstGeom prst="line">
              <a:avLst/>
            </a:prstGeom>
            <a:noFill/>
            <a:ln w="38100" cap="flat" cmpd="sng">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8" name="文本框 7">
            <a:extLst>
              <a:ext uri="{FF2B5EF4-FFF2-40B4-BE49-F238E27FC236}">
                <a16:creationId xmlns:a16="http://schemas.microsoft.com/office/drawing/2014/main" id="{39DEDBE5-B6CD-49B9-A40A-41732F5E193D}"/>
              </a:ext>
            </a:extLst>
          </p:cNvPr>
          <p:cNvSpPr txBox="1"/>
          <p:nvPr/>
        </p:nvSpPr>
        <p:spPr>
          <a:xfrm>
            <a:off x="5568573" y="1908659"/>
            <a:ext cx="3343895" cy="738664"/>
          </a:xfrm>
          <a:prstGeom prst="rect">
            <a:avLst/>
          </a:prstGeom>
          <a:noFill/>
        </p:spPr>
        <p:txBody>
          <a:bodyPr wrap="square" rtlCol="0">
            <a:spAutoFit/>
          </a:bodyPr>
          <a:lstStyle/>
          <a:p>
            <a:r>
              <a:rPr kumimoji="1" lang="zh-CN" altLang="en-US" sz="1400">
                <a:latin typeface="Times" panose="02020603050405020304" pitchFamily="18" charset="0"/>
                <a:ea typeface="华文中宋" panose="02010600040101010101" pitchFamily="2" charset="-122"/>
                <a:cs typeface="Times" panose="02020603050405020304" pitchFamily="18" charset="0"/>
              </a:rPr>
              <a:t>宋翰林 博士 </a:t>
            </a:r>
            <a:r>
              <a:rPr kumimoji="1" lang="en-US" altLang="zh-CN" sz="1400" i="1">
                <a:latin typeface="Helvetica" panose="020B0604020202020204" pitchFamily="34" charset="0"/>
                <a:ea typeface="华文中宋" panose="02010600040101010101" pitchFamily="2" charset="-122"/>
                <a:cs typeface="Times" panose="02020603050405020304" pitchFamily="18" charset="0"/>
              </a:rPr>
              <a:t>hlsong1129@foxmail.com</a:t>
            </a:r>
          </a:p>
          <a:p>
            <a:r>
              <a:rPr kumimoji="1" lang="zh-CN" altLang="en-US" sz="1400">
                <a:latin typeface="Times" panose="02020603050405020304" pitchFamily="18" charset="0"/>
                <a:ea typeface="华文中宋" panose="02010600040101010101" pitchFamily="2" charset="-122"/>
                <a:cs typeface="Times" panose="02020603050405020304" pitchFamily="18" charset="0"/>
              </a:rPr>
              <a:t>薛向欣 教授 </a:t>
            </a:r>
            <a:r>
              <a:rPr kumimoji="1" lang="en-US" altLang="zh-CN" sz="1400" i="1">
                <a:latin typeface="Helvetica" panose="020B0604020202020204" pitchFamily="34" charset="0"/>
                <a:ea typeface="华文中宋" panose="02010600040101010101" pitchFamily="2" charset="-122"/>
                <a:cs typeface="Times" panose="02020603050405020304" pitchFamily="18" charset="0"/>
              </a:rPr>
              <a:t>xuexx@mail.neu.edu.cn</a:t>
            </a:r>
            <a:endParaRPr kumimoji="1" lang="en-US" altLang="zh-CN" sz="1400" dirty="0">
              <a:latin typeface="Times" panose="02020603050405020304" pitchFamily="18" charset="0"/>
              <a:ea typeface="华文中宋" panose="02010600040101010101" pitchFamily="2" charset="-122"/>
              <a:cs typeface="Times" panose="02020603050405020304" pitchFamily="18" charset="0"/>
            </a:endParaRPr>
          </a:p>
          <a:p>
            <a:r>
              <a:rPr kumimoji="1" lang="zh-CN" altLang="en-US" sz="1400">
                <a:latin typeface="Times" panose="02020603050405020304" pitchFamily="18" charset="0"/>
                <a:ea typeface="华文中宋" panose="02010600040101010101" pitchFamily="2" charset="-122"/>
                <a:cs typeface="Times" panose="02020603050405020304" pitchFamily="18" charset="0"/>
              </a:rPr>
              <a:t>东北大学 冶金学院 资源与环境研究所</a:t>
            </a:r>
            <a:endParaRPr kumimoji="1" lang="en-US" altLang="zh-CN" sz="1400" dirty="0">
              <a:latin typeface="Times" panose="02020603050405020304" pitchFamily="18" charset="0"/>
              <a:ea typeface="华文中宋" panose="02010600040101010101" pitchFamily="2" charset="-122"/>
              <a:cs typeface="Times" panose="02020603050405020304" pitchFamily="18" charset="0"/>
            </a:endParaRPr>
          </a:p>
        </p:txBody>
      </p:sp>
      <p:pic>
        <p:nvPicPr>
          <p:cNvPr id="4" name="图片 3">
            <a:extLst>
              <a:ext uri="{FF2B5EF4-FFF2-40B4-BE49-F238E27FC236}">
                <a16:creationId xmlns:a16="http://schemas.microsoft.com/office/drawing/2014/main" id="{ADB3D925-491A-4628-8DA1-27875E004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705" y="1836654"/>
            <a:ext cx="1909259" cy="666085"/>
          </a:xfrm>
          <a:prstGeom prst="rect">
            <a:avLst/>
          </a:prstGeom>
        </p:spPr>
      </p:pic>
      <p:sp>
        <p:nvSpPr>
          <p:cNvPr id="16" name="文本框 15">
            <a:extLst>
              <a:ext uri="{FF2B5EF4-FFF2-40B4-BE49-F238E27FC236}">
                <a16:creationId xmlns:a16="http://schemas.microsoft.com/office/drawing/2014/main" id="{61224693-B931-4685-9B48-62F4B5351B0D}"/>
              </a:ext>
            </a:extLst>
          </p:cNvPr>
          <p:cNvSpPr txBox="1"/>
          <p:nvPr/>
        </p:nvSpPr>
        <p:spPr>
          <a:xfrm>
            <a:off x="2650067" y="3831797"/>
            <a:ext cx="7845713" cy="523220"/>
          </a:xfrm>
          <a:prstGeom prst="rect">
            <a:avLst/>
          </a:prstGeom>
          <a:noFill/>
        </p:spPr>
        <p:txBody>
          <a:bodyPr wrap="square">
            <a:spAutoFit/>
          </a:bodyPr>
          <a:lstStyle/>
          <a:p>
            <a:pPr algn="dist"/>
            <a:r>
              <a:rPr lang="en-US" altLang="zh-CN" sz="1400" b="1" i="1">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rPr>
              <a:t>The key engineering design and resource utilization of "hysteresis emission" based on ferrous metallurgical process and  improvement of comprehensive energy efficiency</a:t>
            </a:r>
            <a:endParaRPr lang="en-US" altLang="zh-CN" sz="1400" b="1" i="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endParaRPr>
          </a:p>
        </p:txBody>
      </p:sp>
    </p:spTree>
    <p:extLst>
      <p:ext uri="{BB962C8B-B14F-4D97-AF65-F5344CB8AC3E}">
        <p14:creationId xmlns:p14="http://schemas.microsoft.com/office/powerpoint/2010/main" val="1899861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6667"/>
                                  </p:iterate>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4"/>
                                        </p:tgtEl>
                                        <p:attrNameLst>
                                          <p:attrName>ppt_y</p:attrName>
                                        </p:attrNameLst>
                                      </p:cBhvr>
                                      <p:tavLst>
                                        <p:tav tm="0">
                                          <p:val>
                                            <p:strVal val="#ppt_y"/>
                                          </p:val>
                                        </p:tav>
                                        <p:tav tm="100000">
                                          <p:val>
                                            <p:strVal val="#ppt_y"/>
                                          </p:val>
                                        </p:tav>
                                      </p:tavLst>
                                    </p:anim>
                                    <p:anim calcmode="lin" valueType="num">
                                      <p:cBhvr>
                                        <p:cTn id="9" dur="500" fill="hold"/>
                                        <p:tgtEl>
                                          <p:spTgt spid="30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4"/>
                                        </p:tgtEl>
                                      </p:cBhvr>
                                    </p:animEffect>
                                  </p:childTnLst>
                                </p:cTn>
                              </p:par>
                              <p:par>
                                <p:cTn id="12" presetID="41" presetClass="entr" presetSubtype="0" fill="hold" grpId="0" nodeType="withEffect">
                                  <p:stCondLst>
                                    <p:cond delay="0"/>
                                  </p:stCondLst>
                                  <p:iterate type="lt">
                                    <p:tmPct val="1587"/>
                                  </p:iterate>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6"/>
                                        </p:tgtEl>
                                        <p:attrNameLst>
                                          <p:attrName>ppt_y</p:attrName>
                                        </p:attrNameLst>
                                      </p:cBhvr>
                                      <p:tavLst>
                                        <p:tav tm="0">
                                          <p:val>
                                            <p:strVal val="#ppt_y"/>
                                          </p:val>
                                        </p:tav>
                                        <p:tav tm="100000">
                                          <p:val>
                                            <p:strVal val="#ppt_y"/>
                                          </p:val>
                                        </p:tav>
                                      </p:tavLst>
                                    </p:anim>
                                    <p:anim calcmode="lin" valueType="num">
                                      <p:cBhvr>
                                        <p:cTn id="1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六、研究前沿问题</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AB99DBF3-099A-0F23-D0AA-1C92E8A569A4}"/>
              </a:ext>
            </a:extLst>
          </p:cNvPr>
          <p:cNvSpPr txBox="1"/>
          <p:nvPr/>
        </p:nvSpPr>
        <p:spPr>
          <a:xfrm>
            <a:off x="939800" y="966801"/>
            <a:ext cx="6248400" cy="523220"/>
          </a:xfrm>
          <a:prstGeom prst="rect">
            <a:avLst/>
          </a:prstGeom>
          <a:noFill/>
        </p:spPr>
        <p:txBody>
          <a:bodyPr wrap="square">
            <a:spAutoFit/>
          </a:bodyPr>
          <a:lstStyle/>
          <a:p>
            <a:r>
              <a:rPr lang="zh-CN" altLang="en-US" sz="2800" b="1">
                <a:latin typeface="华文中宋" panose="02010600040101010101" pitchFamily="2" charset="-122"/>
                <a:ea typeface="华文中宋" panose="02010600040101010101" pitchFamily="2" charset="-122"/>
              </a:rPr>
              <a:t>低碳</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零碳工业流程再造工艺技术</a:t>
            </a:r>
          </a:p>
        </p:txBody>
      </p:sp>
      <p:sp>
        <p:nvSpPr>
          <p:cNvPr id="8" name="文本框 7">
            <a:extLst>
              <a:ext uri="{FF2B5EF4-FFF2-40B4-BE49-F238E27FC236}">
                <a16:creationId xmlns:a16="http://schemas.microsoft.com/office/drawing/2014/main" id="{7F85A311-7C3F-75B1-102F-9C1B964D8B3B}"/>
              </a:ext>
            </a:extLst>
          </p:cNvPr>
          <p:cNvSpPr txBox="1"/>
          <p:nvPr/>
        </p:nvSpPr>
        <p:spPr>
          <a:xfrm>
            <a:off x="1541420" y="1605971"/>
            <a:ext cx="5181600" cy="3828933"/>
          </a:xfrm>
          <a:prstGeom prst="rect">
            <a:avLst/>
          </a:prstGeom>
          <a:noFill/>
        </p:spPr>
        <p:txBody>
          <a:bodyPr wrap="square">
            <a:spAutoFit/>
          </a:bodyPr>
          <a:lstStyle/>
          <a:p>
            <a:pPr>
              <a:lnSpc>
                <a:spcPct val="150000"/>
              </a:lnSpc>
            </a:pPr>
            <a:r>
              <a:rPr lang="zh-CN" altLang="en-US">
                <a:latin typeface="华文中宋" panose="02010600040101010101" pitchFamily="2" charset="-122"/>
                <a:ea typeface="华文中宋" panose="02010600040101010101" pitchFamily="2" charset="-122"/>
              </a:rPr>
              <a:t>针对直接还原</a:t>
            </a:r>
            <a:r>
              <a:rPr lang="en-US" altLang="zh-CN">
                <a:latin typeface="华文中宋" panose="02010600040101010101" pitchFamily="2" charset="-122"/>
                <a:ea typeface="华文中宋" panose="02010600040101010101" pitchFamily="2" charset="-122"/>
              </a:rPr>
              <a:t>-</a:t>
            </a:r>
            <a:r>
              <a:rPr lang="zh-CN" altLang="en-US">
                <a:latin typeface="华文中宋" panose="02010600040101010101" pitchFamily="2" charset="-122"/>
                <a:ea typeface="华文中宋" panose="02010600040101010101" pitchFamily="2" charset="-122"/>
              </a:rPr>
              <a:t>电炉熔分短流程低碳炼铁技术体系需突破的关键科技问题，研究</a:t>
            </a:r>
            <a:r>
              <a:rPr lang="zh-CN" altLang="en-US" sz="2800" b="1">
                <a:solidFill>
                  <a:srgbClr val="01419B"/>
                </a:solidFill>
                <a:latin typeface="华文中宋" panose="02010600040101010101" pitchFamily="2" charset="-122"/>
                <a:ea typeface="华文中宋" panose="02010600040101010101" pitchFamily="2" charset="-122"/>
              </a:rPr>
              <a:t>富氢</a:t>
            </a:r>
            <a:r>
              <a:rPr lang="zh-CN" altLang="en-US">
                <a:latin typeface="华文中宋" panose="02010600040101010101" pitchFamily="2" charset="-122"/>
                <a:ea typeface="华文中宋" panose="02010600040101010101" pitchFamily="2" charset="-122"/>
              </a:rPr>
              <a:t>气体及氢气还原铁矿粘结机理与过程强化规律，研究直接还原</a:t>
            </a:r>
            <a:r>
              <a:rPr lang="zh-CN" altLang="en-US" sz="3200" b="1">
                <a:solidFill>
                  <a:srgbClr val="01419B"/>
                </a:solidFill>
                <a:latin typeface="华文中宋" panose="02010600040101010101" pitchFamily="2" charset="-122"/>
                <a:ea typeface="华文中宋" panose="02010600040101010101" pitchFamily="2" charset="-122"/>
              </a:rPr>
              <a:t>竖炉</a:t>
            </a:r>
            <a:r>
              <a:rPr lang="zh-CN" altLang="en-US">
                <a:latin typeface="华文中宋" panose="02010600040101010101" pitchFamily="2" charset="-122"/>
                <a:ea typeface="华文中宋" panose="02010600040101010101" pitchFamily="2" charset="-122"/>
              </a:rPr>
              <a:t>氧化球团技术、竖炉直接还原技术和流化床直接还原技术、高能效</a:t>
            </a:r>
            <a:r>
              <a:rPr lang="zh-CN" altLang="en-US" sz="3200" b="1">
                <a:solidFill>
                  <a:srgbClr val="01419B"/>
                </a:solidFill>
                <a:latin typeface="华文中宋" panose="02010600040101010101" pitchFamily="2" charset="-122"/>
                <a:ea typeface="华文中宋" panose="02010600040101010101" pitchFamily="2" charset="-122"/>
              </a:rPr>
              <a:t>电炉</a:t>
            </a:r>
            <a:r>
              <a:rPr lang="zh-CN" altLang="en-US">
                <a:latin typeface="华文中宋" panose="02010600040101010101" pitchFamily="2" charset="-122"/>
                <a:ea typeface="华文中宋" panose="02010600040101010101" pitchFamily="2" charset="-122"/>
              </a:rPr>
              <a:t>生产技术及装备，开发气基竖炉和流化床直接还原成套工艺及装备，开展工程示范。</a:t>
            </a:r>
          </a:p>
        </p:txBody>
      </p:sp>
      <p:pic>
        <p:nvPicPr>
          <p:cNvPr id="12" name="图片 11">
            <a:extLst>
              <a:ext uri="{FF2B5EF4-FFF2-40B4-BE49-F238E27FC236}">
                <a16:creationId xmlns:a16="http://schemas.microsoft.com/office/drawing/2014/main" id="{44BEB8F9-6B1C-6FEE-50B7-11E1E98CC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667" y="1976437"/>
            <a:ext cx="38100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9996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C6E512BF-504D-C21D-9073-DA0F8C184111}"/>
              </a:ext>
            </a:extLst>
          </p:cNvPr>
          <p:cNvSpPr txBox="1"/>
          <p:nvPr/>
        </p:nvSpPr>
        <p:spPr>
          <a:xfrm>
            <a:off x="272081" y="742467"/>
            <a:ext cx="6925733" cy="461665"/>
          </a:xfrm>
          <a:prstGeom prst="rect">
            <a:avLst/>
          </a:prstGeom>
          <a:noFill/>
        </p:spPr>
        <p:txBody>
          <a:bodyPr wrap="square">
            <a:spAutoFit/>
          </a:bodyPr>
          <a:lstStyle/>
          <a:p>
            <a:r>
              <a:rPr lang="zh-CN" altLang="en-US" sz="2400">
                <a:latin typeface="华文中宋" panose="02010600040101010101" pitchFamily="2" charset="-122"/>
                <a:ea typeface="华文中宋" panose="02010600040101010101" pitchFamily="2" charset="-122"/>
              </a:rPr>
              <a:t>钢铁生产创新基础设施架构下的工业大模型系统</a:t>
            </a:r>
          </a:p>
        </p:txBody>
      </p:sp>
      <p:sp>
        <p:nvSpPr>
          <p:cNvPr id="7" name="文本框 6">
            <a:extLst>
              <a:ext uri="{FF2B5EF4-FFF2-40B4-BE49-F238E27FC236}">
                <a16:creationId xmlns:a16="http://schemas.microsoft.com/office/drawing/2014/main" id="{65D4C8C2-F0F3-9AB2-5123-C9BDDCCB6D0E}"/>
              </a:ext>
            </a:extLst>
          </p:cNvPr>
          <p:cNvSpPr txBox="1"/>
          <p:nvPr/>
        </p:nvSpPr>
        <p:spPr>
          <a:xfrm>
            <a:off x="272081" y="1296771"/>
            <a:ext cx="6509719" cy="923330"/>
          </a:xfrm>
          <a:prstGeom prst="rect">
            <a:avLst/>
          </a:prstGeom>
          <a:noFill/>
        </p:spPr>
        <p:txBody>
          <a:bodyPr wrap="square">
            <a:spAutoFit/>
          </a:bodyPr>
          <a:lstStyle/>
          <a:p>
            <a:r>
              <a:rPr lang="zh-CN" altLang="en-US">
                <a:latin typeface="华文中宋" panose="02010600040101010101" pitchFamily="2" charset="-122"/>
                <a:ea typeface="华文中宋" panose="02010600040101010101" pitchFamily="2" charset="-122"/>
              </a:rPr>
              <a:t>钢铁行业与数字技术相融合才能发挥其应用场景与数据资源的优势，因此必须建设钢铁企业数字化创新基础设施（</a:t>
            </a:r>
            <a:r>
              <a:rPr lang="en-US" altLang="zh-CN" b="1">
                <a:solidFill>
                  <a:srgbClr val="01419B"/>
                </a:solidFill>
                <a:latin typeface="华文中宋" panose="02010600040101010101" pitchFamily="2" charset="-122"/>
                <a:ea typeface="华文中宋" panose="02010600040101010101" pitchFamily="2" charset="-122"/>
              </a:rPr>
              <a:t>SEII</a:t>
            </a:r>
            <a:r>
              <a:rPr lang="en-US" altLang="zh-CN">
                <a:latin typeface="华文中宋" panose="02010600040101010101" pitchFamily="2" charset="-122"/>
                <a:ea typeface="华文中宋" panose="02010600040101010101" pitchFamily="2" charset="-122"/>
              </a:rPr>
              <a:t>—Steel Enterprise Innovation Infrastructure</a:t>
            </a:r>
            <a:r>
              <a:rPr lang="zh-CN" altLang="en-US">
                <a:latin typeface="华文中宋" panose="02010600040101010101" pitchFamily="2" charset="-122"/>
                <a:ea typeface="华文中宋" panose="02010600040101010101" pitchFamily="2" charset="-122"/>
              </a:rPr>
              <a:t>）。</a:t>
            </a:r>
          </a:p>
        </p:txBody>
      </p:sp>
      <p:sp>
        <p:nvSpPr>
          <p:cNvPr id="9" name="文本框 8">
            <a:extLst>
              <a:ext uri="{FF2B5EF4-FFF2-40B4-BE49-F238E27FC236}">
                <a16:creationId xmlns:a16="http://schemas.microsoft.com/office/drawing/2014/main" id="{662BBD2F-D764-669E-D2E6-4695593D1EDA}"/>
              </a:ext>
            </a:extLst>
          </p:cNvPr>
          <p:cNvSpPr txBox="1"/>
          <p:nvPr/>
        </p:nvSpPr>
        <p:spPr>
          <a:xfrm>
            <a:off x="2971892" y="47761"/>
            <a:ext cx="6544733" cy="461665"/>
          </a:xfrm>
          <a:prstGeom prst="rect">
            <a:avLst/>
          </a:prstGeom>
          <a:noFill/>
        </p:spPr>
        <p:txBody>
          <a:bodyPr wrap="square">
            <a:spAutoFit/>
          </a:bodyPr>
          <a:lstStyle/>
          <a:p>
            <a:r>
              <a:rPr lang="zh-CN" altLang="en-US" sz="2400" b="1">
                <a:solidFill>
                  <a:srgbClr val="01429D"/>
                </a:solidFill>
                <a:latin typeface="华文中宋" panose="02010600040101010101" pitchFamily="2" charset="-122"/>
                <a:ea typeface="华文中宋" panose="02010600040101010101" pitchFamily="2" charset="-122"/>
              </a:rPr>
              <a:t>东北大学王国栋院士团队 国家重点实验室</a:t>
            </a:r>
          </a:p>
        </p:txBody>
      </p:sp>
      <p:pic>
        <p:nvPicPr>
          <p:cNvPr id="10" name="图片 9">
            <a:extLst>
              <a:ext uri="{FF2B5EF4-FFF2-40B4-BE49-F238E27FC236}">
                <a16:creationId xmlns:a16="http://schemas.microsoft.com/office/drawing/2014/main" id="{67B33F66-EF24-41D9-A1D5-0132F7CA8D33}"/>
              </a:ext>
            </a:extLst>
          </p:cNvPr>
          <p:cNvPicPr>
            <a:picLocks noChangeAspect="1"/>
          </p:cNvPicPr>
          <p:nvPr/>
        </p:nvPicPr>
        <p:blipFill>
          <a:blip r:embed="rId3"/>
          <a:stretch>
            <a:fillRect/>
          </a:stretch>
        </p:blipFill>
        <p:spPr>
          <a:xfrm>
            <a:off x="569404" y="2422583"/>
            <a:ext cx="6170199" cy="2925131"/>
          </a:xfrm>
          <a:prstGeom prst="rect">
            <a:avLst/>
          </a:prstGeom>
        </p:spPr>
      </p:pic>
      <p:pic>
        <p:nvPicPr>
          <p:cNvPr id="11" name="图片 10">
            <a:extLst>
              <a:ext uri="{FF2B5EF4-FFF2-40B4-BE49-F238E27FC236}">
                <a16:creationId xmlns:a16="http://schemas.microsoft.com/office/drawing/2014/main" id="{D8BA5208-1259-1E08-B7ED-A756782570EE}"/>
              </a:ext>
            </a:extLst>
          </p:cNvPr>
          <p:cNvPicPr>
            <a:picLocks noChangeAspect="1"/>
          </p:cNvPicPr>
          <p:nvPr/>
        </p:nvPicPr>
        <p:blipFill>
          <a:blip r:embed="rId4"/>
          <a:stretch>
            <a:fillRect/>
          </a:stretch>
        </p:blipFill>
        <p:spPr>
          <a:xfrm>
            <a:off x="6891867" y="2248086"/>
            <a:ext cx="5124721" cy="1637063"/>
          </a:xfrm>
          <a:prstGeom prst="rect">
            <a:avLst/>
          </a:prstGeom>
        </p:spPr>
      </p:pic>
      <p:pic>
        <p:nvPicPr>
          <p:cNvPr id="13" name="图片 12">
            <a:extLst>
              <a:ext uri="{FF2B5EF4-FFF2-40B4-BE49-F238E27FC236}">
                <a16:creationId xmlns:a16="http://schemas.microsoft.com/office/drawing/2014/main" id="{6779161E-AB20-84F2-58C1-91979311DDB3}"/>
              </a:ext>
            </a:extLst>
          </p:cNvPr>
          <p:cNvPicPr>
            <a:picLocks noChangeAspect="1"/>
          </p:cNvPicPr>
          <p:nvPr/>
        </p:nvPicPr>
        <p:blipFill>
          <a:blip r:embed="rId5"/>
          <a:stretch>
            <a:fillRect/>
          </a:stretch>
        </p:blipFill>
        <p:spPr>
          <a:xfrm>
            <a:off x="6972393" y="541903"/>
            <a:ext cx="4947526" cy="1520906"/>
          </a:xfrm>
          <a:prstGeom prst="rect">
            <a:avLst/>
          </a:prstGeom>
        </p:spPr>
      </p:pic>
      <p:pic>
        <p:nvPicPr>
          <p:cNvPr id="14" name="图片 13">
            <a:extLst>
              <a:ext uri="{FF2B5EF4-FFF2-40B4-BE49-F238E27FC236}">
                <a16:creationId xmlns:a16="http://schemas.microsoft.com/office/drawing/2014/main" id="{34251A2D-DB74-2038-31A9-2484F0D5FA58}"/>
              </a:ext>
            </a:extLst>
          </p:cNvPr>
          <p:cNvPicPr>
            <a:picLocks noChangeAspect="1"/>
          </p:cNvPicPr>
          <p:nvPr/>
        </p:nvPicPr>
        <p:blipFill>
          <a:blip r:embed="rId6"/>
          <a:stretch>
            <a:fillRect/>
          </a:stretch>
        </p:blipFill>
        <p:spPr>
          <a:xfrm>
            <a:off x="7029952" y="3913158"/>
            <a:ext cx="2416204" cy="1805441"/>
          </a:xfrm>
          <a:prstGeom prst="rect">
            <a:avLst/>
          </a:prstGeom>
        </p:spPr>
      </p:pic>
      <p:pic>
        <p:nvPicPr>
          <p:cNvPr id="15" name="图片 14">
            <a:extLst>
              <a:ext uri="{FF2B5EF4-FFF2-40B4-BE49-F238E27FC236}">
                <a16:creationId xmlns:a16="http://schemas.microsoft.com/office/drawing/2014/main" id="{38CF923B-B6ED-D6E4-9174-11BC4EFF381B}"/>
              </a:ext>
            </a:extLst>
          </p:cNvPr>
          <p:cNvPicPr>
            <a:picLocks noChangeAspect="1"/>
          </p:cNvPicPr>
          <p:nvPr/>
        </p:nvPicPr>
        <p:blipFill>
          <a:blip r:embed="rId7"/>
          <a:stretch>
            <a:fillRect/>
          </a:stretch>
        </p:blipFill>
        <p:spPr>
          <a:xfrm>
            <a:off x="9516625" y="3885149"/>
            <a:ext cx="2347699" cy="1806772"/>
          </a:xfrm>
          <a:prstGeom prst="rect">
            <a:avLst/>
          </a:prstGeom>
        </p:spPr>
      </p:pic>
    </p:spTree>
    <p:extLst>
      <p:ext uri="{BB962C8B-B14F-4D97-AF65-F5344CB8AC3E}">
        <p14:creationId xmlns:p14="http://schemas.microsoft.com/office/powerpoint/2010/main" val="1959766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8B720ABC-6B54-5AF4-D99C-560D9879A3BA}"/>
              </a:ext>
            </a:extLst>
          </p:cNvPr>
          <p:cNvPicPr>
            <a:picLocks noChangeAspect="1"/>
          </p:cNvPicPr>
          <p:nvPr/>
        </p:nvPicPr>
        <p:blipFill>
          <a:blip r:embed="rId3"/>
          <a:stretch>
            <a:fillRect/>
          </a:stretch>
        </p:blipFill>
        <p:spPr>
          <a:xfrm>
            <a:off x="0" y="664431"/>
            <a:ext cx="12192000" cy="4767137"/>
          </a:xfrm>
          <a:prstGeom prst="rect">
            <a:avLst/>
          </a:prstGeom>
        </p:spPr>
      </p:pic>
    </p:spTree>
    <p:extLst>
      <p:ext uri="{BB962C8B-B14F-4D97-AF65-F5344CB8AC3E}">
        <p14:creationId xmlns:p14="http://schemas.microsoft.com/office/powerpoint/2010/main" val="3388192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343EBD2E-E894-A11D-DB10-71E9A369B910}"/>
              </a:ext>
            </a:extLst>
          </p:cNvPr>
          <p:cNvSpPr txBox="1"/>
          <p:nvPr/>
        </p:nvSpPr>
        <p:spPr>
          <a:xfrm>
            <a:off x="973666" y="1506772"/>
            <a:ext cx="4758268" cy="3693319"/>
          </a:xfrm>
          <a:prstGeom prst="rect">
            <a:avLst/>
          </a:prstGeom>
          <a:noFill/>
        </p:spPr>
        <p:txBody>
          <a:bodyPr wrap="square">
            <a:spAutoFit/>
          </a:bodyPr>
          <a:lstStyle/>
          <a:p>
            <a:r>
              <a:rPr lang="zh-CN" altLang="en-US"/>
              <a:t>具体而言，用于数据和图像分析的基于人工智能的方法，如机器学习（</a:t>
            </a:r>
            <a:r>
              <a:rPr lang="en-US" altLang="zh-CN"/>
              <a:t>ML</a:t>
            </a:r>
            <a:r>
              <a:rPr lang="zh-CN" altLang="en-US"/>
              <a:t>）和深度学习（</a:t>
            </a:r>
            <a:r>
              <a:rPr lang="en-US" altLang="zh-CN"/>
              <a:t>DL</a:t>
            </a:r>
            <a:r>
              <a:rPr lang="zh-CN" altLang="en-US"/>
              <a:t>），已广泛应用于综合研究主题，如炼铁过程中的</a:t>
            </a:r>
            <a:r>
              <a:rPr lang="zh-CN" altLang="en-US" b="1">
                <a:solidFill>
                  <a:srgbClr val="01419B"/>
                </a:solidFill>
              </a:rPr>
              <a:t>气体产量预测</a:t>
            </a:r>
            <a:r>
              <a:rPr lang="zh-CN" altLang="en-US"/>
              <a:t>、</a:t>
            </a:r>
            <a:r>
              <a:rPr lang="zh-CN" altLang="en-US" b="1">
                <a:solidFill>
                  <a:srgbClr val="01419B"/>
                </a:solidFill>
              </a:rPr>
              <a:t>铁矿石生球团矿的含水量估计</a:t>
            </a:r>
            <a:r>
              <a:rPr lang="zh-CN" altLang="en-US"/>
              <a:t>、</a:t>
            </a:r>
            <a:r>
              <a:rPr lang="zh-CN" altLang="en-US" b="1">
                <a:solidFill>
                  <a:srgbClr val="01419B"/>
                </a:solidFill>
              </a:rPr>
              <a:t>在线基本氧炉（</a:t>
            </a:r>
            <a:r>
              <a:rPr lang="en-US" altLang="zh-CN" b="1">
                <a:solidFill>
                  <a:srgbClr val="01419B"/>
                </a:solidFill>
              </a:rPr>
              <a:t>BOF</a:t>
            </a:r>
            <a:r>
              <a:rPr lang="zh-CN" altLang="en-US" b="1">
                <a:solidFill>
                  <a:srgbClr val="01419B"/>
                </a:solidFill>
              </a:rPr>
              <a:t>）终端温度控制</a:t>
            </a:r>
            <a:r>
              <a:rPr lang="zh-CN" altLang="en-US"/>
              <a:t>、</a:t>
            </a:r>
            <a:r>
              <a:rPr lang="zh-CN" altLang="en-US" b="1">
                <a:solidFill>
                  <a:srgbClr val="01419B"/>
                </a:solidFill>
              </a:rPr>
              <a:t>氩氧脱碳（</a:t>
            </a:r>
            <a:r>
              <a:rPr lang="en-US" altLang="zh-CN" b="1">
                <a:solidFill>
                  <a:srgbClr val="01419B"/>
                </a:solidFill>
              </a:rPr>
              <a:t>AOD</a:t>
            </a:r>
            <a:r>
              <a:rPr lang="zh-CN" altLang="en-US" b="1">
                <a:solidFill>
                  <a:srgbClr val="01419B"/>
                </a:solidFill>
              </a:rPr>
              <a:t>）过程中炉渣特性的动态控制</a:t>
            </a:r>
            <a:r>
              <a:rPr lang="zh-CN" altLang="en-US"/>
              <a:t>、</a:t>
            </a:r>
            <a:r>
              <a:rPr lang="zh-CN" altLang="en-US" b="1">
                <a:solidFill>
                  <a:srgbClr val="01419B"/>
                </a:solidFill>
              </a:rPr>
              <a:t>炼钢过程中化学元素和杂质含量的预测（精炼、电渣重熔等）</a:t>
            </a:r>
            <a:r>
              <a:rPr lang="zh-CN" altLang="en-US"/>
              <a:t>、</a:t>
            </a:r>
            <a:r>
              <a:rPr lang="zh-CN" altLang="en-US" b="1">
                <a:solidFill>
                  <a:srgbClr val="01419B"/>
                </a:solidFill>
              </a:rPr>
              <a:t>连铸坯缺陷的图像识别</a:t>
            </a:r>
            <a:r>
              <a:rPr lang="zh-CN" altLang="en-US"/>
              <a:t>、</a:t>
            </a:r>
            <a:r>
              <a:rPr lang="zh-CN" altLang="en-US" b="1">
                <a:solidFill>
                  <a:srgbClr val="01419B"/>
                </a:solidFill>
              </a:rPr>
              <a:t>钢产品中的微观结构识别（如先前的奥氏体晶界）</a:t>
            </a:r>
            <a:r>
              <a:rPr lang="zh-CN" altLang="en-US"/>
              <a:t>、</a:t>
            </a:r>
            <a:r>
              <a:rPr lang="zh-CN" altLang="en-US" b="1">
                <a:solidFill>
                  <a:srgbClr val="01419B"/>
                </a:solidFill>
              </a:rPr>
              <a:t>相变温度的预测（包括时间</a:t>
            </a:r>
            <a:r>
              <a:rPr lang="en-US" altLang="zh-CN" b="1">
                <a:solidFill>
                  <a:srgbClr val="01419B"/>
                </a:solidFill>
              </a:rPr>
              <a:t>-</a:t>
            </a:r>
            <a:r>
              <a:rPr lang="zh-CN" altLang="en-US" b="1">
                <a:solidFill>
                  <a:srgbClr val="01419B"/>
                </a:solidFill>
              </a:rPr>
              <a:t>温度</a:t>
            </a:r>
            <a:r>
              <a:rPr lang="en-US" altLang="zh-CN" b="1">
                <a:solidFill>
                  <a:srgbClr val="01419B"/>
                </a:solidFill>
              </a:rPr>
              <a:t>-</a:t>
            </a:r>
            <a:r>
              <a:rPr lang="zh-CN" altLang="en-US" b="1">
                <a:solidFill>
                  <a:srgbClr val="01419B"/>
                </a:solidFill>
              </a:rPr>
              <a:t>转变（</a:t>
            </a:r>
            <a:r>
              <a:rPr lang="en-US" altLang="zh-CN" b="1">
                <a:solidFill>
                  <a:srgbClr val="01419B"/>
                </a:solidFill>
              </a:rPr>
              <a:t>TTT</a:t>
            </a:r>
            <a:r>
              <a:rPr lang="zh-CN" altLang="en-US" b="1">
                <a:solidFill>
                  <a:srgbClr val="01419B"/>
                </a:solidFill>
              </a:rPr>
              <a:t>）图）</a:t>
            </a:r>
            <a:r>
              <a:rPr lang="zh-CN" altLang="en-US"/>
              <a:t>、</a:t>
            </a:r>
            <a:r>
              <a:rPr lang="zh-CN" altLang="en-US" b="1">
                <a:solidFill>
                  <a:srgbClr val="01419B"/>
                </a:solidFill>
              </a:rPr>
              <a:t>热轧带钢冠部的预测冷轧过程中的平整度预测</a:t>
            </a:r>
            <a:r>
              <a:rPr lang="zh-CN" altLang="en-US"/>
              <a:t>、</a:t>
            </a:r>
            <a:r>
              <a:rPr lang="zh-CN" altLang="en-US" b="1">
                <a:solidFill>
                  <a:srgbClr val="01419B"/>
                </a:solidFill>
              </a:rPr>
              <a:t>冷轧加速和减速过程中的辊缝预测等</a:t>
            </a:r>
            <a:r>
              <a:rPr lang="zh-CN" altLang="en-US"/>
              <a:t>。</a:t>
            </a:r>
          </a:p>
        </p:txBody>
      </p:sp>
      <p:pic>
        <p:nvPicPr>
          <p:cNvPr id="7" name="图片 6">
            <a:extLst>
              <a:ext uri="{FF2B5EF4-FFF2-40B4-BE49-F238E27FC236}">
                <a16:creationId xmlns:a16="http://schemas.microsoft.com/office/drawing/2014/main" id="{DE060B06-0BFE-6880-3970-8FFF47159A40}"/>
              </a:ext>
            </a:extLst>
          </p:cNvPr>
          <p:cNvPicPr>
            <a:picLocks noChangeAspect="1"/>
          </p:cNvPicPr>
          <p:nvPr/>
        </p:nvPicPr>
        <p:blipFill>
          <a:blip r:embed="rId3"/>
          <a:stretch>
            <a:fillRect/>
          </a:stretch>
        </p:blipFill>
        <p:spPr>
          <a:xfrm>
            <a:off x="6287318" y="479818"/>
            <a:ext cx="5134215" cy="5305108"/>
          </a:xfrm>
          <a:prstGeom prst="rect">
            <a:avLst/>
          </a:prstGeom>
        </p:spPr>
      </p:pic>
    </p:spTree>
    <p:extLst>
      <p:ext uri="{BB962C8B-B14F-4D97-AF65-F5344CB8AC3E}">
        <p14:creationId xmlns:p14="http://schemas.microsoft.com/office/powerpoint/2010/main" val="2259769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219C9EF1-D710-6E27-70A7-74EBA6B7A415}"/>
              </a:ext>
            </a:extLst>
          </p:cNvPr>
          <p:cNvPicPr>
            <a:picLocks noChangeAspect="1"/>
          </p:cNvPicPr>
          <p:nvPr/>
        </p:nvPicPr>
        <p:blipFill>
          <a:blip r:embed="rId3"/>
          <a:stretch>
            <a:fillRect/>
          </a:stretch>
        </p:blipFill>
        <p:spPr>
          <a:xfrm>
            <a:off x="0" y="395200"/>
            <a:ext cx="12192000" cy="5305600"/>
          </a:xfrm>
          <a:prstGeom prst="rect">
            <a:avLst/>
          </a:prstGeom>
        </p:spPr>
      </p:pic>
    </p:spTree>
    <p:extLst>
      <p:ext uri="{BB962C8B-B14F-4D97-AF65-F5344CB8AC3E}">
        <p14:creationId xmlns:p14="http://schemas.microsoft.com/office/powerpoint/2010/main" val="4030249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714286A9-CC07-0BE3-64C4-9F3FD1D0FD16}"/>
              </a:ext>
            </a:extLst>
          </p:cNvPr>
          <p:cNvPicPr>
            <a:picLocks noChangeAspect="1"/>
          </p:cNvPicPr>
          <p:nvPr/>
        </p:nvPicPr>
        <p:blipFill>
          <a:blip r:embed="rId3"/>
          <a:stretch>
            <a:fillRect/>
          </a:stretch>
        </p:blipFill>
        <p:spPr>
          <a:xfrm>
            <a:off x="0" y="770809"/>
            <a:ext cx="12192000" cy="4554382"/>
          </a:xfrm>
          <a:prstGeom prst="rect">
            <a:avLst/>
          </a:prstGeom>
        </p:spPr>
      </p:pic>
    </p:spTree>
    <p:extLst>
      <p:ext uri="{BB962C8B-B14F-4D97-AF65-F5344CB8AC3E}">
        <p14:creationId xmlns:p14="http://schemas.microsoft.com/office/powerpoint/2010/main" val="3267274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7ED6FE35-C635-0962-9996-3F1A9E1C547B}"/>
              </a:ext>
            </a:extLst>
          </p:cNvPr>
          <p:cNvPicPr>
            <a:picLocks noChangeAspect="1"/>
          </p:cNvPicPr>
          <p:nvPr/>
        </p:nvPicPr>
        <p:blipFill>
          <a:blip r:embed="rId3"/>
          <a:stretch>
            <a:fillRect/>
          </a:stretch>
        </p:blipFill>
        <p:spPr>
          <a:xfrm>
            <a:off x="0" y="767299"/>
            <a:ext cx="12192000" cy="4561402"/>
          </a:xfrm>
          <a:prstGeom prst="rect">
            <a:avLst/>
          </a:prstGeom>
        </p:spPr>
      </p:pic>
      <p:sp>
        <p:nvSpPr>
          <p:cNvPr id="6" name="文本框 5">
            <a:extLst>
              <a:ext uri="{FF2B5EF4-FFF2-40B4-BE49-F238E27FC236}">
                <a16:creationId xmlns:a16="http://schemas.microsoft.com/office/drawing/2014/main" id="{CFFE6547-676B-B842-C22A-381F39CB3829}"/>
              </a:ext>
            </a:extLst>
          </p:cNvPr>
          <p:cNvSpPr txBox="1"/>
          <p:nvPr/>
        </p:nvSpPr>
        <p:spPr>
          <a:xfrm>
            <a:off x="2184400" y="4204944"/>
            <a:ext cx="8805334" cy="1754326"/>
          </a:xfrm>
          <a:prstGeom prst="rect">
            <a:avLst/>
          </a:prstGeom>
          <a:noFill/>
        </p:spPr>
        <p:txBody>
          <a:bodyPr wrap="square">
            <a:spAutoFit/>
          </a:bodyPr>
          <a:lstStyle/>
          <a:p>
            <a:r>
              <a:rPr lang="zh-CN" altLang="en-US">
                <a:highlight>
                  <a:srgbClr val="FFFF00"/>
                </a:highlight>
              </a:rPr>
              <a:t>为了有效地提高</a:t>
            </a:r>
            <a:r>
              <a:rPr lang="en-US" altLang="zh-CN">
                <a:highlight>
                  <a:srgbClr val="FFFF00"/>
                </a:highlight>
              </a:rPr>
              <a:t>BF</a:t>
            </a:r>
            <a:r>
              <a:rPr lang="zh-CN" altLang="en-US">
                <a:highlight>
                  <a:srgbClr val="FFFF00"/>
                </a:highlight>
              </a:rPr>
              <a:t>数据的质量，我们综合考虑了数据问题和算法的特点，科学地选择了数据处理方法。为了分析重要的高炉特性，消除了延迟的影响，以确保高炉参数和经济指标之间的准确逻辑关系。在高炉参数预测和高炉状态评价方面，建立了一个集数据信息和处理机制于一体的高炉智能模型，有效地实现了高炉关键指标的准确预测和对高炉状态的科学评价。在高炉参数优化过程中，以低风险、低成本、高回报为优化标准，在追求优化效果的同时，综合考虑了可行性和现场运行成本。</a:t>
            </a:r>
          </a:p>
        </p:txBody>
      </p:sp>
      <p:sp>
        <p:nvSpPr>
          <p:cNvPr id="7" name="矩形 6">
            <a:extLst>
              <a:ext uri="{FF2B5EF4-FFF2-40B4-BE49-F238E27FC236}">
                <a16:creationId xmlns:a16="http://schemas.microsoft.com/office/drawing/2014/main" id="{045078E7-A201-FC13-C871-A1E0AC8E5460}"/>
              </a:ext>
            </a:extLst>
          </p:cNvPr>
          <p:cNvSpPr/>
          <p:nvPr/>
        </p:nvSpPr>
        <p:spPr>
          <a:xfrm>
            <a:off x="0" y="3032508"/>
            <a:ext cx="12192000" cy="117243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9670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84785F7E-88B7-7A9E-136B-4AB05393C134}"/>
              </a:ext>
            </a:extLst>
          </p:cNvPr>
          <p:cNvPicPr>
            <a:picLocks noChangeAspect="1"/>
          </p:cNvPicPr>
          <p:nvPr/>
        </p:nvPicPr>
        <p:blipFill>
          <a:blip r:embed="rId3"/>
          <a:stretch>
            <a:fillRect/>
          </a:stretch>
        </p:blipFill>
        <p:spPr>
          <a:xfrm>
            <a:off x="160905" y="0"/>
            <a:ext cx="11870190" cy="6096000"/>
          </a:xfrm>
          <a:prstGeom prst="rect">
            <a:avLst/>
          </a:prstGeom>
        </p:spPr>
      </p:pic>
    </p:spTree>
    <p:extLst>
      <p:ext uri="{BB962C8B-B14F-4D97-AF65-F5344CB8AC3E}">
        <p14:creationId xmlns:p14="http://schemas.microsoft.com/office/powerpoint/2010/main" val="797899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C6E512BF-504D-C21D-9073-DA0F8C184111}"/>
              </a:ext>
            </a:extLst>
          </p:cNvPr>
          <p:cNvSpPr txBox="1"/>
          <p:nvPr/>
        </p:nvSpPr>
        <p:spPr>
          <a:xfrm>
            <a:off x="1058334" y="1231668"/>
            <a:ext cx="9169400" cy="461665"/>
          </a:xfrm>
          <a:prstGeom prst="rect">
            <a:avLst/>
          </a:prstGeom>
          <a:noFill/>
        </p:spPr>
        <p:txBody>
          <a:bodyPr wrap="square">
            <a:spAutoFit/>
          </a:bodyPr>
          <a:lstStyle/>
          <a:p>
            <a:r>
              <a:rPr lang="zh-CN" altLang="en-US" sz="2400">
                <a:latin typeface="华文中宋" panose="02010600040101010101" pitchFamily="2" charset="-122"/>
                <a:ea typeface="华文中宋" panose="02010600040101010101" pitchFamily="2" charset="-122"/>
              </a:rPr>
              <a:t>基于盘古大模型的人工智能新架构的钢铁工业人工智能解决方案</a:t>
            </a:r>
          </a:p>
        </p:txBody>
      </p:sp>
      <p:sp>
        <p:nvSpPr>
          <p:cNvPr id="7" name="文本框 6">
            <a:extLst>
              <a:ext uri="{FF2B5EF4-FFF2-40B4-BE49-F238E27FC236}">
                <a16:creationId xmlns:a16="http://schemas.microsoft.com/office/drawing/2014/main" id="{65D4C8C2-F0F3-9AB2-5123-C9BDDCCB6D0E}"/>
              </a:ext>
            </a:extLst>
          </p:cNvPr>
          <p:cNvSpPr txBox="1"/>
          <p:nvPr/>
        </p:nvSpPr>
        <p:spPr>
          <a:xfrm>
            <a:off x="1540933" y="1693333"/>
            <a:ext cx="9110133" cy="3970318"/>
          </a:xfrm>
          <a:prstGeom prst="rect">
            <a:avLst/>
          </a:prstGeom>
          <a:noFill/>
        </p:spPr>
        <p:txBody>
          <a:bodyPr wrap="square">
            <a:spAutoFit/>
          </a:bodyPr>
          <a:lstStyle/>
          <a:p>
            <a:r>
              <a:rPr lang="zh-CN" altLang="en-US">
                <a:latin typeface="华文中宋" panose="02010600040101010101" pitchFamily="2" charset="-122"/>
                <a:ea typeface="华文中宋" panose="02010600040101010101" pitchFamily="2" charset="-122"/>
              </a:rPr>
              <a:t>以具备通用基础能力的</a:t>
            </a:r>
            <a:r>
              <a:rPr lang="en-US" altLang="zh-CN">
                <a:latin typeface="华文中宋" panose="02010600040101010101" pitchFamily="2" charset="-122"/>
                <a:ea typeface="华文中宋" panose="02010600040101010101" pitchFamily="2" charset="-122"/>
              </a:rPr>
              <a:t>AI</a:t>
            </a:r>
            <a:r>
              <a:rPr lang="zh-CN" altLang="en-US">
                <a:latin typeface="华文中宋" panose="02010600040101010101" pitchFamily="2" charset="-122"/>
                <a:ea typeface="华文中宋" panose="02010600040101010101" pitchFamily="2" charset="-122"/>
              </a:rPr>
              <a:t>大模型作为智能底座，结合行业知识和场景数据进行训练微调，能有效应对碎片化和多样化需求，并大幅缩减研发、定制、部署、调优等工程化过程中的人力、时间、费用等成本投入，也能解决好数据安全问题。</a:t>
            </a:r>
            <a:endParaRPr lang="en-US" altLang="zh-CN">
              <a:latin typeface="华文中宋" panose="02010600040101010101" pitchFamily="2" charset="-122"/>
              <a:ea typeface="华文中宋" panose="02010600040101010101" pitchFamily="2" charset="-122"/>
            </a:endParaRPr>
          </a:p>
          <a:p>
            <a:r>
              <a:rPr lang="zh-CN" altLang="en-US">
                <a:latin typeface="华文中宋" panose="02010600040101010101" pitchFamily="2" charset="-122"/>
                <a:ea typeface="华文中宋" panose="02010600040101010101" pitchFamily="2" charset="-122"/>
              </a:rPr>
              <a:t>一、智慧配煤</a:t>
            </a:r>
          </a:p>
          <a:p>
            <a:r>
              <a:rPr lang="zh-CN" altLang="en-US">
                <a:latin typeface="华文中宋" panose="02010600040101010101" pitchFamily="2" charset="-122"/>
                <a:ea typeface="华文中宋" panose="02010600040101010101" pitchFamily="2" charset="-122"/>
              </a:rPr>
              <a:t>二、皮带智能监测</a:t>
            </a:r>
          </a:p>
          <a:p>
            <a:r>
              <a:rPr lang="zh-CN" altLang="en-US">
                <a:latin typeface="华文中宋" panose="02010600040101010101" pitchFamily="2" charset="-122"/>
                <a:ea typeface="华文中宋" panose="02010600040101010101" pitchFamily="2" charset="-122"/>
              </a:rPr>
              <a:t>三、废钢智能判级</a:t>
            </a:r>
          </a:p>
          <a:p>
            <a:r>
              <a:rPr lang="zh-CN" altLang="en-US">
                <a:latin typeface="华文中宋" panose="02010600040101010101" pitchFamily="2" charset="-122"/>
                <a:ea typeface="华文中宋" panose="02010600040101010101" pitchFamily="2" charset="-122"/>
              </a:rPr>
              <a:t>四、行车智能调度</a:t>
            </a:r>
            <a:endParaRPr lang="en-US" altLang="zh-CN">
              <a:latin typeface="华文中宋" panose="02010600040101010101" pitchFamily="2" charset="-122"/>
              <a:ea typeface="华文中宋" panose="02010600040101010101" pitchFamily="2" charset="-122"/>
            </a:endParaRPr>
          </a:p>
          <a:p>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整体统筹</a:t>
            </a:r>
          </a:p>
          <a:p>
            <a:r>
              <a:rPr lang="zh-CN" altLang="en-US">
                <a:latin typeface="华文中宋" panose="02010600040101010101" pitchFamily="2" charset="-122"/>
                <a:ea typeface="华文中宋" panose="02010600040101010101" pitchFamily="2" charset="-122"/>
              </a:rPr>
              <a:t>五、自动转钢</a:t>
            </a:r>
            <a:endParaRPr lang="en-US" altLang="zh-CN">
              <a:latin typeface="华文中宋" panose="02010600040101010101" pitchFamily="2" charset="-122"/>
              <a:ea typeface="华文中宋" panose="02010600040101010101" pitchFamily="2" charset="-122"/>
            </a:endParaRPr>
          </a:p>
          <a:p>
            <a:r>
              <a:rPr lang="zh-CN" altLang="en-US">
                <a:latin typeface="华文中宋" panose="02010600040101010101" pitchFamily="2" charset="-122"/>
                <a:ea typeface="华文中宋" panose="02010600040101010101" pitchFamily="2" charset="-122"/>
              </a:rPr>
              <a:t>      视觉采集</a:t>
            </a:r>
            <a:r>
              <a:rPr lang="en-US" altLang="zh-CN">
                <a:latin typeface="华文中宋" panose="02010600040101010101" pitchFamily="2" charset="-122"/>
                <a:ea typeface="华文中宋" panose="02010600040101010101" pitchFamily="2" charset="-122"/>
              </a:rPr>
              <a:t>+AI</a:t>
            </a:r>
            <a:r>
              <a:rPr lang="zh-CN" altLang="en-US">
                <a:latin typeface="华文中宋" panose="02010600040101010101" pitchFamily="2" charset="-122"/>
                <a:ea typeface="华文中宋" panose="02010600040101010101" pitchFamily="2" charset="-122"/>
              </a:rPr>
              <a:t>分析</a:t>
            </a:r>
          </a:p>
          <a:p>
            <a:r>
              <a:rPr lang="zh-CN" altLang="en-US">
                <a:latin typeface="华文中宋" panose="02010600040101010101" pitchFamily="2" charset="-122"/>
                <a:ea typeface="华文中宋" panose="02010600040101010101" pitchFamily="2" charset="-122"/>
              </a:rPr>
              <a:t>六、物质流</a:t>
            </a:r>
            <a:r>
              <a:rPr lang="en-US" altLang="zh-CN">
                <a:latin typeface="华文中宋" panose="02010600040101010101" pitchFamily="2" charset="-122"/>
                <a:ea typeface="华文中宋" panose="02010600040101010101" pitchFamily="2" charset="-122"/>
              </a:rPr>
              <a:t>&amp;</a:t>
            </a:r>
            <a:r>
              <a:rPr lang="zh-CN" altLang="en-US">
                <a:latin typeface="华文中宋" panose="02010600040101010101" pitchFamily="2" charset="-122"/>
                <a:ea typeface="华文中宋" panose="02010600040101010101" pitchFamily="2" charset="-122"/>
              </a:rPr>
              <a:t>能量流协同优化</a:t>
            </a:r>
            <a:endParaRPr lang="en-US" altLang="zh-CN">
              <a:latin typeface="华文中宋" panose="02010600040101010101" pitchFamily="2" charset="-122"/>
              <a:ea typeface="华文中宋" panose="02010600040101010101" pitchFamily="2" charset="-122"/>
            </a:endParaRPr>
          </a:p>
          <a:p>
            <a:r>
              <a:rPr lang="zh-CN" altLang="en-US">
                <a:latin typeface="华文中宋" panose="02010600040101010101" pitchFamily="2" charset="-122"/>
                <a:ea typeface="华文中宋" panose="02010600040101010101" pitchFamily="2" charset="-122"/>
              </a:rPr>
              <a:t>      在保证生产按质按量完成的前提下，实现能耗最优。</a:t>
            </a:r>
          </a:p>
          <a:p>
            <a:r>
              <a:rPr lang="zh-CN" altLang="en-US">
                <a:latin typeface="华文中宋" panose="02010600040101010101" pitchFamily="2" charset="-122"/>
                <a:ea typeface="华文中宋" panose="02010600040101010101" pitchFamily="2" charset="-122"/>
              </a:rPr>
              <a:t>七、智能精炼</a:t>
            </a:r>
          </a:p>
          <a:p>
            <a:r>
              <a:rPr lang="zh-CN" altLang="en-US">
                <a:latin typeface="华文中宋" panose="02010600040101010101" pitchFamily="2" charset="-122"/>
                <a:ea typeface="华文中宋" panose="02010600040101010101" pitchFamily="2" charset="-122"/>
              </a:rPr>
              <a:t>      实现合金辅料添加自动计算、</a:t>
            </a:r>
            <a:r>
              <a:rPr lang="en-US" altLang="zh-CN">
                <a:latin typeface="华文中宋" panose="02010600040101010101" pitchFamily="2" charset="-122"/>
                <a:ea typeface="华文中宋" panose="02010600040101010101" pitchFamily="2" charset="-122"/>
              </a:rPr>
              <a:t>LF</a:t>
            </a:r>
            <a:r>
              <a:rPr lang="zh-CN" altLang="en-US">
                <a:latin typeface="华文中宋" panose="02010600040101010101" pitchFamily="2" charset="-122"/>
                <a:ea typeface="华文中宋" panose="02010600040101010101" pitchFamily="2" charset="-122"/>
              </a:rPr>
              <a:t>炉送电吹氩自动规划、钢水成分实时预测</a:t>
            </a:r>
          </a:p>
        </p:txBody>
      </p:sp>
      <p:sp>
        <p:nvSpPr>
          <p:cNvPr id="9" name="文本框 8">
            <a:extLst>
              <a:ext uri="{FF2B5EF4-FFF2-40B4-BE49-F238E27FC236}">
                <a16:creationId xmlns:a16="http://schemas.microsoft.com/office/drawing/2014/main" id="{662BBD2F-D764-669E-D2E6-4695593D1EDA}"/>
              </a:ext>
            </a:extLst>
          </p:cNvPr>
          <p:cNvSpPr txBox="1"/>
          <p:nvPr/>
        </p:nvSpPr>
        <p:spPr>
          <a:xfrm>
            <a:off x="1058334" y="770003"/>
            <a:ext cx="2125133" cy="461665"/>
          </a:xfrm>
          <a:prstGeom prst="rect">
            <a:avLst/>
          </a:prstGeom>
          <a:noFill/>
        </p:spPr>
        <p:txBody>
          <a:bodyPr wrap="square">
            <a:spAutoFit/>
          </a:bodyPr>
          <a:lstStyle/>
          <a:p>
            <a:r>
              <a:rPr lang="zh-CN" altLang="en-US" sz="2400" b="1">
                <a:solidFill>
                  <a:srgbClr val="01429D"/>
                </a:solidFill>
                <a:latin typeface="华文中宋" panose="02010600040101010101" pitchFamily="2" charset="-122"/>
                <a:ea typeface="华文中宋" panose="02010600040101010101" pitchFamily="2" charset="-122"/>
              </a:rPr>
              <a:t>华为矿山军团</a:t>
            </a:r>
          </a:p>
        </p:txBody>
      </p:sp>
    </p:spTree>
    <p:extLst>
      <p:ext uri="{BB962C8B-B14F-4D97-AF65-F5344CB8AC3E}">
        <p14:creationId xmlns:p14="http://schemas.microsoft.com/office/powerpoint/2010/main" val="2369490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8" name="图片 7">
            <a:extLst>
              <a:ext uri="{FF2B5EF4-FFF2-40B4-BE49-F238E27FC236}">
                <a16:creationId xmlns:a16="http://schemas.microsoft.com/office/drawing/2014/main" id="{EEF1C42E-F362-255B-1CE0-0C8A52C3F05D}"/>
              </a:ext>
            </a:extLst>
          </p:cNvPr>
          <p:cNvPicPr>
            <a:picLocks noChangeAspect="1"/>
          </p:cNvPicPr>
          <p:nvPr/>
        </p:nvPicPr>
        <p:blipFill rotWithShape="1">
          <a:blip r:embed="rId3"/>
          <a:srcRect l="11292" r="10965"/>
          <a:stretch/>
        </p:blipFill>
        <p:spPr>
          <a:xfrm>
            <a:off x="7042457" y="0"/>
            <a:ext cx="5149543" cy="6096000"/>
          </a:xfrm>
          <a:prstGeom prst="rect">
            <a:avLst/>
          </a:prstGeom>
        </p:spPr>
      </p:pic>
      <p:sp>
        <p:nvSpPr>
          <p:cNvPr id="10" name="文本框 9">
            <a:extLst>
              <a:ext uri="{FF2B5EF4-FFF2-40B4-BE49-F238E27FC236}">
                <a16:creationId xmlns:a16="http://schemas.microsoft.com/office/drawing/2014/main" id="{69CC63B6-3441-533C-FA3A-D19ED72D5D72}"/>
              </a:ext>
            </a:extLst>
          </p:cNvPr>
          <p:cNvSpPr txBox="1"/>
          <p:nvPr/>
        </p:nvSpPr>
        <p:spPr>
          <a:xfrm>
            <a:off x="1920463" y="1955799"/>
            <a:ext cx="1465466" cy="830997"/>
          </a:xfrm>
          <a:prstGeom prst="rect">
            <a:avLst/>
          </a:prstGeom>
          <a:noFill/>
        </p:spPr>
        <p:txBody>
          <a:bodyPr wrap="none" rtlCol="0">
            <a:spAutoFit/>
          </a:bodyPr>
          <a:lstStyle/>
          <a:p>
            <a:r>
              <a:rPr lang="zh-CN" altLang="en-US" sz="4800">
                <a:latin typeface="叶根友唐楷简08" panose="02010601030101010101" pitchFamily="2" charset="-122"/>
                <a:ea typeface="叶根友唐楷简08" panose="02010601030101010101" pitchFamily="2" charset="-122"/>
              </a:rPr>
              <a:t>预 </a:t>
            </a:r>
            <a:r>
              <a:rPr lang="zh-CN" altLang="en-US" sz="3600">
                <a:latin typeface="叶根友唐楷简08" panose="02010601030101010101" pitchFamily="2" charset="-122"/>
                <a:ea typeface="叶根友唐楷简08" panose="02010601030101010101" pitchFamily="2" charset="-122"/>
              </a:rPr>
              <a:t>测</a:t>
            </a:r>
          </a:p>
        </p:txBody>
      </p:sp>
      <p:sp>
        <p:nvSpPr>
          <p:cNvPr id="11" name="文本框 10">
            <a:extLst>
              <a:ext uri="{FF2B5EF4-FFF2-40B4-BE49-F238E27FC236}">
                <a16:creationId xmlns:a16="http://schemas.microsoft.com/office/drawing/2014/main" id="{A6A7219B-B0FB-82CF-CE9C-39D4761EADFD}"/>
              </a:ext>
            </a:extLst>
          </p:cNvPr>
          <p:cNvSpPr txBox="1"/>
          <p:nvPr/>
        </p:nvSpPr>
        <p:spPr>
          <a:xfrm>
            <a:off x="3689934" y="1955798"/>
            <a:ext cx="1390124" cy="830997"/>
          </a:xfrm>
          <a:prstGeom prst="rect">
            <a:avLst/>
          </a:prstGeom>
          <a:noFill/>
        </p:spPr>
        <p:txBody>
          <a:bodyPr wrap="none" rtlCol="0">
            <a:spAutoFit/>
          </a:bodyPr>
          <a:lstStyle/>
          <a:p>
            <a:r>
              <a:rPr lang="zh-CN" altLang="en-US" sz="4800">
                <a:latin typeface="叶根友唐楷简08" panose="02010601030101010101" pitchFamily="2" charset="-122"/>
                <a:ea typeface="叶根友唐楷简08" panose="02010601030101010101" pitchFamily="2" charset="-122"/>
              </a:rPr>
              <a:t>决</a:t>
            </a:r>
            <a:r>
              <a:rPr lang="zh-CN" altLang="en-US" sz="3600">
                <a:latin typeface="叶根友唐楷简08" panose="02010601030101010101" pitchFamily="2" charset="-122"/>
                <a:ea typeface="叶根友唐楷简08" panose="02010601030101010101" pitchFamily="2" charset="-122"/>
              </a:rPr>
              <a:t> 策</a:t>
            </a:r>
          </a:p>
        </p:txBody>
      </p:sp>
      <p:sp>
        <p:nvSpPr>
          <p:cNvPr id="12" name="文本框 11">
            <a:extLst>
              <a:ext uri="{FF2B5EF4-FFF2-40B4-BE49-F238E27FC236}">
                <a16:creationId xmlns:a16="http://schemas.microsoft.com/office/drawing/2014/main" id="{76555A25-D1D8-8385-D29E-6ECF96FF545C}"/>
              </a:ext>
            </a:extLst>
          </p:cNvPr>
          <p:cNvSpPr txBox="1"/>
          <p:nvPr/>
        </p:nvSpPr>
        <p:spPr>
          <a:xfrm>
            <a:off x="1320799" y="1298376"/>
            <a:ext cx="4134465" cy="523220"/>
          </a:xfrm>
          <a:prstGeom prst="rect">
            <a:avLst/>
          </a:prstGeom>
          <a:noFill/>
        </p:spPr>
        <p:txBody>
          <a:bodyPr wrap="none" rtlCol="0">
            <a:spAutoFit/>
          </a:bodyPr>
          <a:lstStyle/>
          <a:p>
            <a:r>
              <a:rPr lang="zh-CN" altLang="en-US" sz="2800">
                <a:latin typeface="华文中宋" panose="02010600040101010101" pitchFamily="2" charset="-122"/>
                <a:ea typeface="华文中宋" panose="02010600040101010101" pitchFamily="2" charset="-122"/>
              </a:rPr>
              <a:t>分类、回归、聚类、生成</a:t>
            </a:r>
          </a:p>
        </p:txBody>
      </p:sp>
      <p:sp>
        <p:nvSpPr>
          <p:cNvPr id="13" name="文本框 12">
            <a:extLst>
              <a:ext uri="{FF2B5EF4-FFF2-40B4-BE49-F238E27FC236}">
                <a16:creationId xmlns:a16="http://schemas.microsoft.com/office/drawing/2014/main" id="{5C0C80DD-FF69-4DDE-1353-531F5F8329AB}"/>
              </a:ext>
            </a:extLst>
          </p:cNvPr>
          <p:cNvSpPr txBox="1"/>
          <p:nvPr/>
        </p:nvSpPr>
        <p:spPr>
          <a:xfrm>
            <a:off x="1455989" y="3665717"/>
            <a:ext cx="4467890" cy="954107"/>
          </a:xfrm>
          <a:prstGeom prst="rect">
            <a:avLst/>
          </a:prstGeom>
          <a:noFill/>
        </p:spPr>
        <p:txBody>
          <a:bodyPr wrap="none" rtlCol="0">
            <a:spAutoFit/>
          </a:bodyPr>
          <a:lstStyle/>
          <a:p>
            <a:r>
              <a:rPr lang="zh-CN" altLang="en-US" sz="2800">
                <a:latin typeface="华文中宋" panose="02010600040101010101" pitchFamily="2" charset="-122"/>
                <a:ea typeface="华文中宋" panose="02010600040101010101" pitchFamily="2" charset="-122"/>
              </a:rPr>
              <a:t>深度学习在工业应用上</a:t>
            </a:r>
            <a:endParaRPr lang="en-US" altLang="zh-CN" sz="2800">
              <a:latin typeface="华文中宋" panose="02010600040101010101" pitchFamily="2" charset="-122"/>
              <a:ea typeface="华文中宋" panose="02010600040101010101" pitchFamily="2" charset="-122"/>
            </a:endParaRPr>
          </a:p>
          <a:p>
            <a:r>
              <a:rPr lang="zh-CN" altLang="en-US" sz="2800">
                <a:latin typeface="华文中宋" panose="02010600040101010101" pitchFamily="2" charset="-122"/>
                <a:ea typeface="华文中宋" panose="02010600040101010101" pitchFamily="2" charset="-122"/>
              </a:rPr>
              <a:t>      要比机器学习更有优势</a:t>
            </a:r>
          </a:p>
        </p:txBody>
      </p:sp>
      <p:sp>
        <p:nvSpPr>
          <p:cNvPr id="14" name="文本框 13">
            <a:extLst>
              <a:ext uri="{FF2B5EF4-FFF2-40B4-BE49-F238E27FC236}">
                <a16:creationId xmlns:a16="http://schemas.microsoft.com/office/drawing/2014/main" id="{63F233BA-F7F6-7D83-A127-AD3F32EDCCB3}"/>
              </a:ext>
            </a:extLst>
          </p:cNvPr>
          <p:cNvSpPr txBox="1"/>
          <p:nvPr/>
        </p:nvSpPr>
        <p:spPr>
          <a:xfrm>
            <a:off x="1041400" y="2972887"/>
            <a:ext cx="5054600" cy="369332"/>
          </a:xfrm>
          <a:prstGeom prst="rect">
            <a:avLst/>
          </a:prstGeom>
          <a:noFill/>
        </p:spPr>
        <p:txBody>
          <a:bodyPr wrap="square" rtlCol="0">
            <a:spAutoFit/>
          </a:bodyPr>
          <a:lstStyle/>
          <a:p>
            <a:r>
              <a:rPr lang="zh-CN" altLang="en-US">
                <a:solidFill>
                  <a:srgbClr val="01419B"/>
                </a:solidFill>
                <a:latin typeface="华文中宋" panose="02010600040101010101" pitchFamily="2" charset="-122"/>
                <a:ea typeface="华文中宋" panose="02010600040101010101" pitchFamily="2" charset="-122"/>
              </a:rPr>
              <a:t>原位分析：图像识别、语音识别、自然语言处理。</a:t>
            </a:r>
          </a:p>
        </p:txBody>
      </p:sp>
      <p:pic>
        <p:nvPicPr>
          <p:cNvPr id="15" name="图片 14">
            <a:extLst>
              <a:ext uri="{FF2B5EF4-FFF2-40B4-BE49-F238E27FC236}">
                <a16:creationId xmlns:a16="http://schemas.microsoft.com/office/drawing/2014/main" id="{69E77B7D-E0E9-EC34-78C9-E9CE16DF203B}"/>
              </a:ext>
            </a:extLst>
          </p:cNvPr>
          <p:cNvPicPr>
            <a:picLocks noChangeAspect="1"/>
          </p:cNvPicPr>
          <p:nvPr/>
        </p:nvPicPr>
        <p:blipFill rotWithShape="1">
          <a:blip r:embed="rId4"/>
          <a:srcRect l="6604" t="2978" r="5058" b="7234"/>
          <a:stretch/>
        </p:blipFill>
        <p:spPr>
          <a:xfrm>
            <a:off x="7042457" y="-15918"/>
            <a:ext cx="5119958" cy="3911600"/>
          </a:xfrm>
          <a:prstGeom prst="rect">
            <a:avLst/>
          </a:prstGeom>
        </p:spPr>
      </p:pic>
      <p:pic>
        <p:nvPicPr>
          <p:cNvPr id="16" name="图片 15">
            <a:extLst>
              <a:ext uri="{FF2B5EF4-FFF2-40B4-BE49-F238E27FC236}">
                <a16:creationId xmlns:a16="http://schemas.microsoft.com/office/drawing/2014/main" id="{5C1BF52A-AAF1-9883-6E09-220237E54995}"/>
              </a:ext>
            </a:extLst>
          </p:cNvPr>
          <p:cNvPicPr>
            <a:picLocks noChangeAspect="1"/>
          </p:cNvPicPr>
          <p:nvPr/>
        </p:nvPicPr>
        <p:blipFill rotWithShape="1">
          <a:blip r:embed="rId5"/>
          <a:srcRect r="21180" b="4717"/>
          <a:stretch/>
        </p:blipFill>
        <p:spPr>
          <a:xfrm>
            <a:off x="7369329" y="3889472"/>
            <a:ext cx="4560206" cy="2206528"/>
          </a:xfrm>
          <a:prstGeom prst="rect">
            <a:avLst/>
          </a:prstGeom>
        </p:spPr>
      </p:pic>
    </p:spTree>
    <p:extLst>
      <p:ext uri="{BB962C8B-B14F-4D97-AF65-F5344CB8AC3E}">
        <p14:creationId xmlns:p14="http://schemas.microsoft.com/office/powerpoint/2010/main" val="3788794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E2DE70E-0345-4954-BCE1-72AFC4CFDADB}"/>
              </a:ext>
            </a:extLst>
          </p:cNvPr>
          <p:cNvSpPr>
            <a:spLocks noGrp="1" noChangeArrowheads="1"/>
          </p:cNvSpPr>
          <p:nvPr>
            <p:ph type="ctrTitle" idx="4294967295"/>
          </p:nvPr>
        </p:nvSpPr>
        <p:spPr>
          <a:xfrm>
            <a:off x="965537" y="267093"/>
            <a:ext cx="5904161" cy="653981"/>
          </a:xfrm>
          <a:ln/>
        </p:spPr>
        <p:txBody>
          <a:bodyPr>
            <a:noAutofit/>
          </a:bodyPr>
          <a:lstStyle/>
          <a:p>
            <a:pPr algn="l"/>
            <a:r>
              <a:rPr lang="en-US" altLang="zh-CN" sz="2000" b="1" i="1" dirty="0">
                <a:gradFill flip="none" rotWithShape="1">
                  <a:gsLst>
                    <a:gs pos="0">
                      <a:srgbClr val="FFD040">
                        <a:shade val="30000"/>
                        <a:satMod val="115000"/>
                      </a:srgbClr>
                    </a:gs>
                    <a:gs pos="50000">
                      <a:srgbClr val="FFD040">
                        <a:shade val="67500"/>
                        <a:satMod val="115000"/>
                      </a:srgbClr>
                    </a:gs>
                    <a:gs pos="100000">
                      <a:srgbClr val="FFD040">
                        <a:shade val="100000"/>
                        <a:satMod val="115000"/>
                      </a:srgbClr>
                    </a:gs>
                  </a:gsLst>
                  <a:lin ang="0" scaled="1"/>
                  <a:tileRect/>
                </a:gradFill>
                <a:latin typeface="Helvetica" panose="020B0604020202030204" pitchFamily="34" charset="0"/>
                <a:ea typeface="微软雅黑" panose="020B0503020204020204" pitchFamily="34" charset="-122"/>
                <a:sym typeface="微软雅黑" panose="020B0503020204020204" pitchFamily="34" charset="-122"/>
              </a:rPr>
              <a:t>INSTITUTE</a:t>
            </a:r>
            <a:r>
              <a:rPr lang="en-US" altLang="zh-CN" sz="2000" b="1" i="1" dirty="0">
                <a:solidFill>
                  <a:srgbClr val="A5A5A5"/>
                </a:solidFill>
                <a:latin typeface="Helvetica" panose="020B0604020202030204" pitchFamily="34" charset="0"/>
                <a:ea typeface="微软雅黑" panose="020B0503020204020204" pitchFamily="34" charset="-122"/>
                <a:sym typeface="微软雅黑" panose="020B0503020204020204" pitchFamily="34" charset="-122"/>
              </a:rPr>
              <a:t> </a:t>
            </a:r>
            <a:r>
              <a:rPr lang="en-US"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of Resources &amp; Environment </a:t>
            </a:r>
            <a:r>
              <a:rPr lang="en-US" altLang="zh-CN" sz="2000" b="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(IRE)</a:t>
            </a:r>
            <a:r>
              <a:rPr lang="en-US"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 </a:t>
            </a:r>
            <a:r>
              <a:rPr lang="zh-CN" altLang="en-US"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资源与环境研究所</a:t>
            </a:r>
            <a:endParaRPr lang="zh-CN"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Arial Unicode MS" pitchFamily="2" charset="-122"/>
            </a:endParaRPr>
          </a:p>
        </p:txBody>
      </p:sp>
      <p:pic>
        <p:nvPicPr>
          <p:cNvPr id="23" name="图片 22">
            <a:extLst>
              <a:ext uri="{FF2B5EF4-FFF2-40B4-BE49-F238E27FC236}">
                <a16:creationId xmlns:a16="http://schemas.microsoft.com/office/drawing/2014/main" id="{16FA7A04-FDB1-4A1D-A641-599EF9D4ADF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041" y="131640"/>
            <a:ext cx="874778" cy="789434"/>
          </a:xfrm>
          <a:prstGeom prst="rect">
            <a:avLst/>
          </a:prstGeom>
        </p:spPr>
      </p:pic>
      <p:grpSp>
        <p:nvGrpSpPr>
          <p:cNvPr id="25" name="组合 24">
            <a:extLst>
              <a:ext uri="{FF2B5EF4-FFF2-40B4-BE49-F238E27FC236}">
                <a16:creationId xmlns:a16="http://schemas.microsoft.com/office/drawing/2014/main" id="{C6E579C1-02DD-47AF-AD0A-A2A8ADB6F536}"/>
              </a:ext>
            </a:extLst>
          </p:cNvPr>
          <p:cNvGrpSpPr/>
          <p:nvPr/>
        </p:nvGrpSpPr>
        <p:grpSpPr>
          <a:xfrm>
            <a:off x="890747" y="276191"/>
            <a:ext cx="5351759" cy="385234"/>
            <a:chOff x="6366485" y="358606"/>
            <a:chExt cx="5351759" cy="385234"/>
          </a:xfrm>
        </p:grpSpPr>
        <p:sp>
          <p:nvSpPr>
            <p:cNvPr id="10" name="直接连接符 4">
              <a:extLst>
                <a:ext uri="{FF2B5EF4-FFF2-40B4-BE49-F238E27FC236}">
                  <a16:creationId xmlns:a16="http://schemas.microsoft.com/office/drawing/2014/main" id="{710F09A4-41D1-4385-8372-9562232DDA24}"/>
                </a:ext>
              </a:extLst>
            </p:cNvPr>
            <p:cNvSpPr>
              <a:spLocks noChangeShapeType="1"/>
            </p:cNvSpPr>
            <p:nvPr/>
          </p:nvSpPr>
          <p:spPr bwMode="auto">
            <a:xfrm>
              <a:off x="6366485" y="370229"/>
              <a:ext cx="5351759" cy="0"/>
            </a:xfrm>
            <a:prstGeom prst="line">
              <a:avLst/>
            </a:prstGeom>
            <a:noFill/>
            <a:ln w="9525"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43" name="直接连接符 5">
              <a:extLst>
                <a:ext uri="{FF2B5EF4-FFF2-40B4-BE49-F238E27FC236}">
                  <a16:creationId xmlns:a16="http://schemas.microsoft.com/office/drawing/2014/main" id="{05B9EF26-DA5E-4193-AE69-1CB0515A24FA}"/>
                </a:ext>
              </a:extLst>
            </p:cNvPr>
            <p:cNvSpPr>
              <a:spLocks noChangeShapeType="1"/>
            </p:cNvSpPr>
            <p:nvPr/>
          </p:nvSpPr>
          <p:spPr bwMode="auto">
            <a:xfrm flipV="1">
              <a:off x="6366485" y="358606"/>
              <a:ext cx="0" cy="383822"/>
            </a:xfrm>
            <a:prstGeom prst="line">
              <a:avLst/>
            </a:prstGeom>
            <a:noFill/>
            <a:ln w="3810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44" name="直接连接符 7">
              <a:extLst>
                <a:ext uri="{FF2B5EF4-FFF2-40B4-BE49-F238E27FC236}">
                  <a16:creationId xmlns:a16="http://schemas.microsoft.com/office/drawing/2014/main" id="{5D43A9EF-2A65-4782-8877-5D82750F3D37}"/>
                </a:ext>
              </a:extLst>
            </p:cNvPr>
            <p:cNvSpPr>
              <a:spLocks noChangeShapeType="1"/>
            </p:cNvSpPr>
            <p:nvPr/>
          </p:nvSpPr>
          <p:spPr bwMode="auto">
            <a:xfrm flipV="1">
              <a:off x="6441276" y="487018"/>
              <a:ext cx="1411" cy="256822"/>
            </a:xfrm>
            <a:prstGeom prst="line">
              <a:avLst/>
            </a:prstGeom>
            <a:noFill/>
            <a:ln w="38100" cap="flat" cmpd="sng">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246" name="标题 1">
            <a:extLst>
              <a:ext uri="{FF2B5EF4-FFF2-40B4-BE49-F238E27FC236}">
                <a16:creationId xmlns:a16="http://schemas.microsoft.com/office/drawing/2014/main" id="{E3B6152B-56B8-458F-9BDF-6ED2442A9542}"/>
              </a:ext>
            </a:extLst>
          </p:cNvPr>
          <p:cNvSpPr txBox="1">
            <a:spLocks noChangeArrowheads="1"/>
          </p:cNvSpPr>
          <p:nvPr/>
        </p:nvSpPr>
        <p:spPr>
          <a:xfrm>
            <a:off x="4511890" y="538634"/>
            <a:ext cx="2586533" cy="402017"/>
          </a:xfrm>
          <a:prstGeom prst="rect">
            <a:avLst/>
          </a:prstGeom>
          <a:ln/>
        </p:spPr>
        <p:txBody>
          <a:bodyPr vert="horz" lIns="91440" tIns="45720" rIns="91440" bIns="45720" rtlCol="0" anchor="ctr">
            <a:noAutofit/>
          </a:bodyPr>
          <a:lstStyle>
            <a:lvl1pPr algn="l" defTabSz="812810" rtl="0" eaLnBrk="1" latinLnBrk="0" hangingPunct="1">
              <a:lnSpc>
                <a:spcPct val="90000"/>
              </a:lnSpc>
              <a:spcBef>
                <a:spcPct val="0"/>
              </a:spcBef>
              <a:buNone/>
              <a:defRPr sz="3911" kern="1200">
                <a:solidFill>
                  <a:schemeClr val="tx1"/>
                </a:solidFill>
                <a:latin typeface="+mj-lt"/>
                <a:ea typeface="+mj-ea"/>
                <a:cs typeface="+mj-cs"/>
              </a:defRPr>
            </a:lvl1pPr>
          </a:lstStyle>
          <a:p>
            <a:r>
              <a:rPr lang="en-US" altLang="zh-CN"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微软雅黑" panose="020B0503020204020204" pitchFamily="34" charset="-122"/>
              </a:rPr>
              <a:t>RESEARCH TEAM </a:t>
            </a:r>
            <a:r>
              <a:rPr lang="zh-CN" altLang="en-US"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微软雅黑" panose="020B0503020204020204" pitchFamily="34" charset="-122"/>
              </a:rPr>
              <a:t>研究团队</a:t>
            </a:r>
            <a:endParaRPr lang="zh-CN" altLang="zh-CN"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Arial Unicode MS" pitchFamily="2" charset="-122"/>
            </a:endParaRPr>
          </a:p>
        </p:txBody>
      </p:sp>
      <p:grpSp>
        <p:nvGrpSpPr>
          <p:cNvPr id="4" name="组合 3">
            <a:extLst>
              <a:ext uri="{FF2B5EF4-FFF2-40B4-BE49-F238E27FC236}">
                <a16:creationId xmlns:a16="http://schemas.microsoft.com/office/drawing/2014/main" id="{6A12F004-7700-C2EC-62EA-F7FF03A75FA9}"/>
              </a:ext>
            </a:extLst>
          </p:cNvPr>
          <p:cNvGrpSpPr/>
          <p:nvPr/>
        </p:nvGrpSpPr>
        <p:grpSpPr>
          <a:xfrm>
            <a:off x="692456" y="1536560"/>
            <a:ext cx="2536795" cy="3559134"/>
            <a:chOff x="269124" y="1875227"/>
            <a:chExt cx="2536795" cy="3559134"/>
          </a:xfrm>
        </p:grpSpPr>
        <p:pic>
          <p:nvPicPr>
            <p:cNvPr id="5120" name="图片 5119">
              <a:extLst>
                <a:ext uri="{FF2B5EF4-FFF2-40B4-BE49-F238E27FC236}">
                  <a16:creationId xmlns:a16="http://schemas.microsoft.com/office/drawing/2014/main" id="{CC53FED4-22DF-41F7-86F9-C0E486D0A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24" y="1875227"/>
              <a:ext cx="2536795" cy="3003241"/>
            </a:xfrm>
            <a:prstGeom prst="rect">
              <a:avLst/>
            </a:prstGeom>
            <a:ln>
              <a:noFill/>
            </a:ln>
            <a:effectLst>
              <a:outerShdw blurRad="50800" dist="38100" dir="2700000" algn="tl" rotWithShape="0">
                <a:prstClr val="black">
                  <a:alpha val="40000"/>
                </a:prstClr>
              </a:outerShdw>
            </a:effectLst>
          </p:spPr>
        </p:pic>
        <p:sp>
          <p:nvSpPr>
            <p:cNvPr id="5138" name="文本框 5137">
              <a:extLst>
                <a:ext uri="{FF2B5EF4-FFF2-40B4-BE49-F238E27FC236}">
                  <a16:creationId xmlns:a16="http://schemas.microsoft.com/office/drawing/2014/main" id="{207E3BE9-B6C6-4C73-8FF6-57CFBC980052}"/>
                </a:ext>
              </a:extLst>
            </p:cNvPr>
            <p:cNvSpPr txBox="1"/>
            <p:nvPr/>
          </p:nvSpPr>
          <p:spPr>
            <a:xfrm>
              <a:off x="520616" y="4911141"/>
              <a:ext cx="2033809" cy="523220"/>
            </a:xfrm>
            <a:prstGeom prst="rect">
              <a:avLst/>
            </a:prstGeom>
            <a:noFill/>
          </p:spPr>
          <p:txBody>
            <a:bodyPr wrap="square" rtlCol="0">
              <a:spAutoFit/>
            </a:bodyPr>
            <a:lstStyle/>
            <a:p>
              <a:pPr algn="ctr"/>
              <a:r>
                <a:rPr lang="zh-CN" altLang="en-US" sz="1400" b="1">
                  <a:latin typeface="华文中宋" panose="02010600040101010101" pitchFamily="2" charset="-122"/>
                  <a:ea typeface="华文中宋" panose="02010600040101010101" pitchFamily="2" charset="-122"/>
                </a:rPr>
                <a:t>薛向欣 教授 </a:t>
              </a:r>
              <a:endParaRPr lang="en-US" altLang="zh-CN" sz="1400" b="1">
                <a:latin typeface="华文中宋" panose="02010600040101010101" pitchFamily="2" charset="-122"/>
                <a:ea typeface="华文中宋" panose="02010600040101010101" pitchFamily="2" charset="-122"/>
              </a:endParaRPr>
            </a:p>
            <a:p>
              <a:pPr algn="ctr"/>
              <a:r>
                <a:rPr lang="en-US" altLang="zh-CN" sz="1400" b="1" i="1">
                  <a:latin typeface="华文中宋" panose="02010600040101010101" pitchFamily="2" charset="-122"/>
                  <a:ea typeface="华文中宋" panose="02010600040101010101" pitchFamily="2" charset="-122"/>
                </a:rPr>
                <a:t>Prof. Xiangxin XUE</a:t>
              </a:r>
              <a:endParaRPr lang="zh-CN" altLang="en-US" sz="1400" b="1" i="1" dirty="0">
                <a:latin typeface="华文中宋" panose="02010600040101010101" pitchFamily="2" charset="-122"/>
                <a:ea typeface="华文中宋" panose="02010600040101010101" pitchFamily="2" charset="-122"/>
              </a:endParaRPr>
            </a:p>
          </p:txBody>
        </p:sp>
      </p:grpSp>
      <p:sp>
        <p:nvSpPr>
          <p:cNvPr id="258" name="文本框 257">
            <a:extLst>
              <a:ext uri="{FF2B5EF4-FFF2-40B4-BE49-F238E27FC236}">
                <a16:creationId xmlns:a16="http://schemas.microsoft.com/office/drawing/2014/main" id="{608FB376-6A8A-4F3C-AD09-6A87AFC376B2}"/>
              </a:ext>
            </a:extLst>
          </p:cNvPr>
          <p:cNvSpPr txBox="1"/>
          <p:nvPr/>
        </p:nvSpPr>
        <p:spPr>
          <a:xfrm>
            <a:off x="3341937" y="1407930"/>
            <a:ext cx="4043971" cy="1200329"/>
          </a:xfrm>
          <a:prstGeom prst="rect">
            <a:avLst/>
          </a:prstGeom>
          <a:noFill/>
        </p:spPr>
        <p:txBody>
          <a:bodyPr wrap="square">
            <a:spAutoFit/>
          </a:bodyPr>
          <a:lstStyle/>
          <a:p>
            <a:r>
              <a:rPr lang="zh-CN" altLang="en-US" sz="1200" dirty="0">
                <a:latin typeface="华文中宋" panose="02010600040101010101" pitchFamily="2" charset="-122"/>
                <a:ea typeface="华文中宋" panose="02010600040101010101" pitchFamily="2" charset="-122"/>
              </a:rPr>
              <a:t>东北大学冶金学院</a:t>
            </a:r>
            <a:endParaRPr lang="en-US" altLang="zh-CN" sz="1200" dirty="0">
              <a:latin typeface="华文中宋" panose="02010600040101010101" pitchFamily="2" charset="-122"/>
              <a:ea typeface="华文中宋" panose="02010600040101010101" pitchFamily="2" charset="-122"/>
            </a:endParaRPr>
          </a:p>
          <a:p>
            <a:r>
              <a:rPr lang="zh-CN" altLang="en-US" sz="1200" dirty="0">
                <a:effectLst/>
                <a:latin typeface="华文中宋" panose="02010600040101010101" pitchFamily="2" charset="-122"/>
                <a:ea typeface="华文中宋" panose="02010600040101010101" pitchFamily="2" charset="-122"/>
              </a:rPr>
              <a:t>资源与</a:t>
            </a:r>
            <a:r>
              <a:rPr lang="zh-CN" altLang="en-US" sz="1200">
                <a:effectLst/>
                <a:latin typeface="华文中宋" panose="02010600040101010101" pitchFamily="2" charset="-122"/>
                <a:ea typeface="华文中宋" panose="02010600040101010101" pitchFamily="2" charset="-122"/>
              </a:rPr>
              <a:t>环境研究所</a:t>
            </a:r>
            <a:endParaRPr lang="en-US" altLang="zh-CN" sz="1200">
              <a:effectLst/>
              <a:latin typeface="华文中宋" panose="02010600040101010101" pitchFamily="2" charset="-122"/>
              <a:ea typeface="华文中宋" panose="02010600040101010101" pitchFamily="2" charset="-122"/>
            </a:endParaRPr>
          </a:p>
          <a:p>
            <a:r>
              <a:rPr lang="zh-CN" altLang="en-US" sz="1200">
                <a:effectLst/>
                <a:latin typeface="华文中宋" panose="02010600040101010101" pitchFamily="2" charset="-122"/>
                <a:ea typeface="华文中宋" panose="02010600040101010101" pitchFamily="2" charset="-122"/>
              </a:rPr>
              <a:t>辽宁省冶金资源循环科学重点实验室</a:t>
            </a:r>
            <a:endParaRPr lang="en-US" altLang="zh-CN" sz="1200">
              <a:effectLst/>
              <a:latin typeface="华文中宋" panose="02010600040101010101" pitchFamily="2" charset="-122"/>
              <a:ea typeface="华文中宋" panose="02010600040101010101" pitchFamily="2" charset="-122"/>
            </a:endParaRPr>
          </a:p>
          <a:p>
            <a:r>
              <a:rPr lang="zh-CN" altLang="en-US" sz="1200">
                <a:effectLst/>
                <a:latin typeface="华文中宋" panose="02010600040101010101" pitchFamily="2" charset="-122"/>
                <a:ea typeface="华文中宋" panose="02010600040101010101" pitchFamily="2" charset="-122"/>
              </a:rPr>
              <a:t>东北大学钒钛产业技术创新研究院</a:t>
            </a:r>
            <a:endParaRPr lang="en-US" altLang="zh-CN" sz="1200">
              <a:effectLst/>
              <a:latin typeface="华文中宋" panose="02010600040101010101" pitchFamily="2" charset="-122"/>
              <a:ea typeface="华文中宋" panose="02010600040101010101" pitchFamily="2" charset="-122"/>
            </a:endParaRPr>
          </a:p>
          <a:p>
            <a:r>
              <a:rPr lang="zh-CN" altLang="en-US" sz="1200">
                <a:effectLst/>
                <a:latin typeface="华文中宋" panose="02010600040101010101" pitchFamily="2" charset="-122"/>
                <a:ea typeface="华文中宋" panose="02010600040101010101" pitchFamily="2" charset="-122"/>
              </a:rPr>
              <a:t>辽西地区钒钛磁铁矿资源综合利用产业创新研究院</a:t>
            </a:r>
            <a:endParaRPr lang="en-US" altLang="zh-CN" sz="1200" dirty="0">
              <a:effectLst/>
              <a:latin typeface="华文中宋" panose="02010600040101010101" pitchFamily="2" charset="-122"/>
              <a:ea typeface="华文中宋" panose="02010600040101010101" pitchFamily="2" charset="-122"/>
            </a:endParaRPr>
          </a:p>
          <a:p>
            <a:r>
              <a:rPr lang="en-US" altLang="zh-CN" sz="1200" i="1" dirty="0">
                <a:latin typeface="Helvetica" panose="020B0604020202020204" pitchFamily="34" charset="0"/>
                <a:ea typeface="华文中宋" panose="02010600040101010101" pitchFamily="2" charset="-122"/>
                <a:cs typeface="Times" panose="02020603050405020304" pitchFamily="18" charset="0"/>
              </a:rPr>
              <a:t>E-Mail: xuexx@mail.neu.edu.cn</a:t>
            </a:r>
            <a:endParaRPr lang="zh-CN" altLang="en-US" sz="1200" i="1" dirty="0">
              <a:latin typeface="Helvetica" panose="020B0604020202020204" pitchFamily="34" charset="0"/>
              <a:ea typeface="华文中宋" panose="02010600040101010101" pitchFamily="2" charset="-122"/>
              <a:cs typeface="Times" panose="02020603050405020304" pitchFamily="18" charset="0"/>
            </a:endParaRPr>
          </a:p>
        </p:txBody>
      </p:sp>
      <p:sp>
        <p:nvSpPr>
          <p:cNvPr id="264" name="文本框 263">
            <a:extLst>
              <a:ext uri="{FF2B5EF4-FFF2-40B4-BE49-F238E27FC236}">
                <a16:creationId xmlns:a16="http://schemas.microsoft.com/office/drawing/2014/main" id="{B5E80173-517A-4AAC-8D4F-50F9061AE66B}"/>
              </a:ext>
            </a:extLst>
          </p:cNvPr>
          <p:cNvSpPr txBox="1"/>
          <p:nvPr/>
        </p:nvSpPr>
        <p:spPr>
          <a:xfrm>
            <a:off x="3327479" y="2574215"/>
            <a:ext cx="5100124" cy="1938992"/>
          </a:xfrm>
          <a:prstGeom prst="rect">
            <a:avLst/>
          </a:prstGeom>
          <a:noFill/>
        </p:spPr>
        <p:txBody>
          <a:bodyPr wrap="square">
            <a:spAutoFit/>
          </a:bodyPr>
          <a:lstStyle/>
          <a:p>
            <a:pPr algn="just"/>
            <a:r>
              <a:rPr lang="zh-CN" altLang="en-US" sz="1200" dirty="0">
                <a:effectLst/>
                <a:latin typeface="Times New Roman" panose="02020603050405020304" pitchFamily="18" charset="0"/>
                <a:ea typeface="华文中宋" panose="02010600040101010101" pitchFamily="2" charset="-122"/>
                <a:cs typeface="Times New Roman" panose="02020603050405020304" pitchFamily="18" charset="0"/>
              </a:rPr>
              <a:t>薛向欣（</a:t>
            </a:r>
            <a:r>
              <a:rPr lang="en-US" altLang="zh-CN" sz="1200" dirty="0">
                <a:effectLst/>
                <a:latin typeface="Times New Roman" panose="02020603050405020304" pitchFamily="18" charset="0"/>
                <a:ea typeface="华文中宋" panose="02010600040101010101" pitchFamily="2" charset="-122"/>
                <a:cs typeface="Times New Roman" panose="02020603050405020304" pitchFamily="18" charset="0"/>
              </a:rPr>
              <a:t>1954.01-</a:t>
            </a:r>
            <a:r>
              <a:rPr lang="zh-CN" altLang="en-US" sz="1200" dirty="0">
                <a:effectLst/>
                <a:latin typeface="Times New Roman" panose="02020603050405020304" pitchFamily="18" charset="0"/>
                <a:ea typeface="华文中宋" panose="02010600040101010101" pitchFamily="2" charset="-122"/>
                <a:cs typeface="Times New Roman" panose="02020603050405020304" pitchFamily="18" charset="0"/>
              </a:rPr>
              <a:t>），男，工学博士，国家二级教授，博导</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东北大学冶金学院资源与环境研究所所长，辽宁省金属学会理事，中国金属学会冶金物理化学专业学术委员会委员，教育部科学技术委员会材料学部委员，辽宁省学科带头人，辽宁省百千万人才百人层次。曾任国家自然科学基金委员会工程与材料学部专家，国家</a:t>
            </a:r>
            <a:r>
              <a:rPr lang="en-US" altLang="zh-CN" sz="1200" dirty="0">
                <a:latin typeface="Times New Roman" panose="02020603050405020304" pitchFamily="18" charset="0"/>
                <a:ea typeface="华文中宋" panose="02010600040101010101" pitchFamily="2" charset="-122"/>
                <a:cs typeface="Times New Roman" panose="02020603050405020304" pitchFamily="18" charset="0"/>
              </a:rPr>
              <a:t>863</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计划国防先进材料专家组成员。主要研究领域有资源生态化综合利用与环境保护、冶金新工艺与固体废弃物再资源化技术、材料生态化处理方法与生态材料制备物理化学。针对我国的资源特点，在钒钛磁铁矿、硼镁铁矿、铁尾矿、稀土尾矿、冶金炉渣和油页岩等资源的生态化利用上取得了多项成果。累计发表</a:t>
            </a:r>
            <a:r>
              <a:rPr lang="zh-CN" altLang="en-US" sz="1200">
                <a:latin typeface="Times New Roman" panose="02020603050405020304" pitchFamily="18" charset="0"/>
                <a:ea typeface="华文中宋" panose="02010600040101010101" pitchFamily="2" charset="-122"/>
                <a:cs typeface="Times New Roman" panose="02020603050405020304" pitchFamily="18" charset="0"/>
              </a:rPr>
              <a:t>论文</a:t>
            </a:r>
            <a:r>
              <a:rPr lang="en-US" altLang="zh-CN" sz="1200">
                <a:latin typeface="Times New Roman" panose="02020603050405020304" pitchFamily="18" charset="0"/>
                <a:ea typeface="华文中宋" panose="02010600040101010101" pitchFamily="2" charset="-122"/>
                <a:cs typeface="Times New Roman" panose="02020603050405020304" pitchFamily="18" charset="0"/>
              </a:rPr>
              <a:t>650</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余篇，</a:t>
            </a:r>
            <a:r>
              <a:rPr lang="zh-CN" altLang="en-US" sz="1200">
                <a:latin typeface="Times New Roman" panose="02020603050405020304" pitchFamily="18" charset="0"/>
                <a:ea typeface="华文中宋" panose="02010600040101010101" pitchFamily="2" charset="-122"/>
                <a:cs typeface="Times New Roman" panose="02020603050405020304" pitchFamily="18" charset="0"/>
              </a:rPr>
              <a:t>申请专利</a:t>
            </a:r>
            <a:r>
              <a:rPr lang="en-US" altLang="zh-CN" sz="1200">
                <a:latin typeface="Times New Roman" panose="02020603050405020304" pitchFamily="18" charset="0"/>
                <a:ea typeface="华文中宋" panose="02010600040101010101" pitchFamily="2" charset="-122"/>
                <a:cs typeface="Times New Roman" panose="02020603050405020304" pitchFamily="18" charset="0"/>
              </a:rPr>
              <a:t>100</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余项，</a:t>
            </a:r>
            <a:r>
              <a:rPr lang="zh-CN" altLang="en-US" sz="1200">
                <a:latin typeface="Times New Roman" panose="02020603050405020304" pitchFamily="18" charset="0"/>
                <a:ea typeface="华文中宋" panose="02010600040101010101" pitchFamily="2" charset="-122"/>
                <a:cs typeface="Times New Roman" panose="02020603050405020304" pitchFamily="18" charset="0"/>
              </a:rPr>
              <a:t>撰写专著</a:t>
            </a:r>
            <a:r>
              <a:rPr lang="en-US" altLang="zh-CN" sz="1200">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1200">
                <a:latin typeface="Times New Roman" panose="02020603050405020304" pitchFamily="18" charset="0"/>
                <a:ea typeface="华文中宋" panose="02010600040101010101" pitchFamily="2" charset="-122"/>
                <a:cs typeface="Times New Roman" panose="02020603050405020304" pitchFamily="18" charset="0"/>
              </a:rPr>
              <a:t>部</a:t>
            </a:r>
            <a:r>
              <a:rPr lang="zh-CN" altLang="en-US" sz="1200" dirty="0">
                <a:latin typeface="Times New Roman" panose="02020603050405020304" pitchFamily="18" charset="0"/>
                <a:ea typeface="华文中宋" panose="02010600040101010101" pitchFamily="2" charset="-122"/>
                <a:cs typeface="Times New Roman" panose="02020603050405020304" pitchFamily="18" charset="0"/>
              </a:rPr>
              <a:t>。</a:t>
            </a:r>
          </a:p>
        </p:txBody>
      </p:sp>
      <p:cxnSp>
        <p:nvCxnSpPr>
          <p:cNvPr id="5149" name="直接连接符 5148">
            <a:extLst>
              <a:ext uri="{FF2B5EF4-FFF2-40B4-BE49-F238E27FC236}">
                <a16:creationId xmlns:a16="http://schemas.microsoft.com/office/drawing/2014/main" id="{47517326-8412-443B-937C-90F5CB4776E9}"/>
              </a:ext>
            </a:extLst>
          </p:cNvPr>
          <p:cNvCxnSpPr/>
          <p:nvPr/>
        </p:nvCxnSpPr>
        <p:spPr>
          <a:xfrm>
            <a:off x="8525832" y="1630254"/>
            <a:ext cx="0" cy="3240225"/>
          </a:xfrm>
          <a:prstGeom prst="line">
            <a:avLst/>
          </a:prstGeom>
          <a:ln w="19050">
            <a:solidFill>
              <a:srgbClr val="A5A5A5"/>
            </a:solidFill>
            <a:prstDash val="sysDot"/>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DE8ECFD-BE81-47AC-A8B1-8508079B22C7}"/>
              </a:ext>
            </a:extLst>
          </p:cNvPr>
          <p:cNvSpPr txBox="1"/>
          <p:nvPr/>
        </p:nvSpPr>
        <p:spPr>
          <a:xfrm>
            <a:off x="8624060" y="1630254"/>
            <a:ext cx="3025736" cy="332398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钒钛磁铁矿、硼镁铁矿、铁尾矿、稀土尾矿、冶金炉渣和油页岩等的生态化利用</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高炉</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rPr>
              <a:t>转炉中高温过程的物理化学</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含钛高炉渣的生态化综合利用</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铁磁材料</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微晶玻璃</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泡沫陶瓷</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核屏蔽材料</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钛纳米阵列材料</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涂层材料</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大气处理</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污水处理</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土壤修复</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400" dirty="0">
                <a:latin typeface="华文中宋" panose="02010600040101010101" pitchFamily="2" charset="-122"/>
                <a:ea typeface="华文中宋" panose="02010600040101010101" pitchFamily="2" charset="-122"/>
              </a:rPr>
              <a:t>微生物冶金</a:t>
            </a:r>
            <a:endParaRPr lang="en-US" altLang="zh-CN" sz="14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702B3D7B-E3BD-CC3C-986B-820B2483682F}"/>
              </a:ext>
            </a:extLst>
          </p:cNvPr>
          <p:cNvSpPr txBox="1"/>
          <p:nvPr/>
        </p:nvSpPr>
        <p:spPr>
          <a:xfrm>
            <a:off x="3327480" y="4493017"/>
            <a:ext cx="5100124" cy="738664"/>
          </a:xfrm>
          <a:prstGeom prst="rect">
            <a:avLst/>
          </a:prstGeom>
          <a:noFill/>
        </p:spPr>
        <p:txBody>
          <a:bodyPr wrap="square">
            <a:spAutoFit/>
          </a:bodyPr>
          <a:lstStyle/>
          <a:p>
            <a:pPr algn="just"/>
            <a:r>
              <a:rPr lang="en-US" altLang="zh-CN" sz="1050" i="1" dirty="0">
                <a:effectLst/>
                <a:latin typeface="Helvetica" panose="020B0604020202030204" pitchFamily="34" charset="0"/>
                <a:ea typeface="PMingLiU" panose="02020500000000000000" pitchFamily="18" charset="-120"/>
              </a:rPr>
              <a:t>Prof. Xue is an expert in the related fields of comprehensive utilization of metallurgical resources and environmental pollution control. He chairs a number of key projects of the National Natural Science Foundation of China and the National Natural Science Foundation of China.</a:t>
            </a:r>
            <a:endParaRPr lang="zh-CN" altLang="en-US" sz="1050" i="1" dirty="0">
              <a:latin typeface="Helvetica" panose="020B060402020203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七、</a:t>
            </a:r>
            <a:r>
              <a:rPr lang="en-US" altLang="zh-CN"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AI+</a:t>
            </a:r>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钢铁工业</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A749E94F-152E-9918-44FA-E79CE2D2EEA1}"/>
              </a:ext>
            </a:extLst>
          </p:cNvPr>
          <p:cNvPicPr>
            <a:picLocks noChangeAspect="1"/>
          </p:cNvPicPr>
          <p:nvPr/>
        </p:nvPicPr>
        <p:blipFill>
          <a:blip r:embed="rId3"/>
          <a:stretch>
            <a:fillRect/>
          </a:stretch>
        </p:blipFill>
        <p:spPr>
          <a:xfrm>
            <a:off x="0" y="1046691"/>
            <a:ext cx="12187844" cy="3948641"/>
          </a:xfrm>
          <a:prstGeom prst="rect">
            <a:avLst/>
          </a:prstGeom>
        </p:spPr>
      </p:pic>
      <p:sp>
        <p:nvSpPr>
          <p:cNvPr id="6" name="文本框 5">
            <a:extLst>
              <a:ext uri="{FF2B5EF4-FFF2-40B4-BE49-F238E27FC236}">
                <a16:creationId xmlns:a16="http://schemas.microsoft.com/office/drawing/2014/main" id="{86A09152-F369-886D-D172-1854F91F8712}"/>
              </a:ext>
            </a:extLst>
          </p:cNvPr>
          <p:cNvSpPr txBox="1"/>
          <p:nvPr/>
        </p:nvSpPr>
        <p:spPr>
          <a:xfrm>
            <a:off x="7560734" y="5161514"/>
            <a:ext cx="2492990" cy="369332"/>
          </a:xfrm>
          <a:prstGeom prst="rect">
            <a:avLst/>
          </a:prstGeom>
          <a:noFill/>
        </p:spPr>
        <p:txBody>
          <a:bodyPr wrap="none" rtlCol="0">
            <a:spAutoFit/>
          </a:bodyPr>
          <a:lstStyle/>
          <a:p>
            <a:r>
              <a:rPr lang="zh-CN" altLang="en-US"/>
              <a:t>数据易采集、可控性强</a:t>
            </a:r>
          </a:p>
        </p:txBody>
      </p:sp>
      <p:cxnSp>
        <p:nvCxnSpPr>
          <p:cNvPr id="9" name="直接箭头连接符 8">
            <a:extLst>
              <a:ext uri="{FF2B5EF4-FFF2-40B4-BE49-F238E27FC236}">
                <a16:creationId xmlns:a16="http://schemas.microsoft.com/office/drawing/2014/main" id="{3C72BACC-9955-0069-F370-E0572896DBA4}"/>
              </a:ext>
            </a:extLst>
          </p:cNvPr>
          <p:cNvCxnSpPr>
            <a:cxnSpLocks/>
          </p:cNvCxnSpPr>
          <p:nvPr/>
        </p:nvCxnSpPr>
        <p:spPr>
          <a:xfrm>
            <a:off x="4893733" y="5346180"/>
            <a:ext cx="26670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5F7BDA9E-418B-1758-930D-E697FCFEE483}"/>
              </a:ext>
            </a:extLst>
          </p:cNvPr>
          <p:cNvSpPr txBox="1"/>
          <p:nvPr/>
        </p:nvSpPr>
        <p:spPr>
          <a:xfrm>
            <a:off x="2169910" y="5161514"/>
            <a:ext cx="2723823" cy="369332"/>
          </a:xfrm>
          <a:prstGeom prst="rect">
            <a:avLst/>
          </a:prstGeom>
          <a:noFill/>
        </p:spPr>
        <p:txBody>
          <a:bodyPr wrap="none" rtlCol="0">
            <a:spAutoFit/>
          </a:bodyPr>
          <a:lstStyle/>
          <a:p>
            <a:r>
              <a:rPr lang="zh-CN" altLang="en-US"/>
              <a:t>数据采集难、高不确定性</a:t>
            </a:r>
          </a:p>
        </p:txBody>
      </p:sp>
    </p:spTree>
    <p:extLst>
      <p:ext uri="{BB962C8B-B14F-4D97-AF65-F5344CB8AC3E}">
        <p14:creationId xmlns:p14="http://schemas.microsoft.com/office/powerpoint/2010/main" val="4281861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八、数据库分享</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220928AA-B129-D27B-32F8-E47DA7E05F3F}"/>
              </a:ext>
            </a:extLst>
          </p:cNvPr>
          <p:cNvSpPr txBox="1"/>
          <p:nvPr/>
        </p:nvSpPr>
        <p:spPr>
          <a:xfrm>
            <a:off x="1210734" y="983733"/>
            <a:ext cx="6248400" cy="523220"/>
          </a:xfrm>
          <a:prstGeom prst="rect">
            <a:avLst/>
          </a:prstGeom>
          <a:noFill/>
        </p:spPr>
        <p:txBody>
          <a:bodyPr wrap="square">
            <a:spAutoFit/>
          </a:bodyPr>
          <a:lstStyle/>
          <a:p>
            <a:r>
              <a:rPr lang="en-US" altLang="zh-CN" sz="2800">
                <a:latin typeface="Helvetica" panose="020B0604020202030204" pitchFamily="34" charset="0"/>
              </a:rPr>
              <a:t>https://pubscholar.cn/</a:t>
            </a:r>
            <a:endParaRPr lang="zh-CN" altLang="en-US" sz="2800">
              <a:latin typeface="Helvetica" panose="020B0604020202030204" pitchFamily="34" charset="0"/>
            </a:endParaRPr>
          </a:p>
        </p:txBody>
      </p:sp>
      <p:pic>
        <p:nvPicPr>
          <p:cNvPr id="8" name="图片 7">
            <a:extLst>
              <a:ext uri="{FF2B5EF4-FFF2-40B4-BE49-F238E27FC236}">
                <a16:creationId xmlns:a16="http://schemas.microsoft.com/office/drawing/2014/main" id="{04094CF0-CCD8-CB5D-A499-EED64A0078DD}"/>
              </a:ext>
            </a:extLst>
          </p:cNvPr>
          <p:cNvPicPr>
            <a:picLocks noChangeAspect="1"/>
          </p:cNvPicPr>
          <p:nvPr/>
        </p:nvPicPr>
        <p:blipFill>
          <a:blip r:embed="rId3"/>
          <a:stretch>
            <a:fillRect/>
          </a:stretch>
        </p:blipFill>
        <p:spPr>
          <a:xfrm>
            <a:off x="1994387" y="1608941"/>
            <a:ext cx="8203226" cy="4047899"/>
          </a:xfrm>
          <a:prstGeom prst="rect">
            <a:avLst/>
          </a:prstGeom>
        </p:spPr>
      </p:pic>
    </p:spTree>
    <p:extLst>
      <p:ext uri="{BB962C8B-B14F-4D97-AF65-F5344CB8AC3E}">
        <p14:creationId xmlns:p14="http://schemas.microsoft.com/office/powerpoint/2010/main" val="3748776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八、数据库分享</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B9D3F69E-9F69-C122-5170-A88C9B8B96A3}"/>
              </a:ext>
            </a:extLst>
          </p:cNvPr>
          <p:cNvSpPr txBox="1"/>
          <p:nvPr/>
        </p:nvSpPr>
        <p:spPr>
          <a:xfrm>
            <a:off x="2795143" y="682982"/>
            <a:ext cx="6248400" cy="523220"/>
          </a:xfrm>
          <a:prstGeom prst="rect">
            <a:avLst/>
          </a:prstGeom>
          <a:noFill/>
        </p:spPr>
        <p:txBody>
          <a:bodyPr wrap="square">
            <a:spAutoFit/>
          </a:bodyPr>
          <a:lstStyle/>
          <a:p>
            <a:r>
              <a:rPr lang="en-US" altLang="zh-CN" sz="2800">
                <a:latin typeface="Helvetica" panose="020B0604020202030204" pitchFamily="34" charset="0"/>
              </a:rPr>
              <a:t>https://www.factsage.com/</a:t>
            </a:r>
            <a:endParaRPr lang="zh-CN" altLang="en-US" sz="2800">
              <a:latin typeface="Helvetica" panose="020B0604020202030204" pitchFamily="34" charset="0"/>
            </a:endParaRPr>
          </a:p>
        </p:txBody>
      </p:sp>
      <p:pic>
        <p:nvPicPr>
          <p:cNvPr id="10" name="图片 9">
            <a:extLst>
              <a:ext uri="{FF2B5EF4-FFF2-40B4-BE49-F238E27FC236}">
                <a16:creationId xmlns:a16="http://schemas.microsoft.com/office/drawing/2014/main" id="{15D83EAC-7DDD-CC58-29D6-06C5B7760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73" y="1483156"/>
            <a:ext cx="5076061" cy="4148099"/>
          </a:xfrm>
          <a:prstGeom prst="rect">
            <a:avLst/>
          </a:prstGeom>
        </p:spPr>
      </p:pic>
      <p:pic>
        <p:nvPicPr>
          <p:cNvPr id="12" name="图片 11">
            <a:extLst>
              <a:ext uri="{FF2B5EF4-FFF2-40B4-BE49-F238E27FC236}">
                <a16:creationId xmlns:a16="http://schemas.microsoft.com/office/drawing/2014/main" id="{7EED4F2F-E886-120A-E068-130B05AE84B8}"/>
              </a:ext>
            </a:extLst>
          </p:cNvPr>
          <p:cNvPicPr>
            <a:picLocks noChangeAspect="1"/>
          </p:cNvPicPr>
          <p:nvPr/>
        </p:nvPicPr>
        <p:blipFill>
          <a:blip r:embed="rId4"/>
          <a:stretch>
            <a:fillRect/>
          </a:stretch>
        </p:blipFill>
        <p:spPr>
          <a:xfrm>
            <a:off x="6169326" y="1577489"/>
            <a:ext cx="4820408" cy="3959431"/>
          </a:xfrm>
          <a:prstGeom prst="rect">
            <a:avLst/>
          </a:prstGeom>
        </p:spPr>
      </p:pic>
      <p:sp>
        <p:nvSpPr>
          <p:cNvPr id="14" name="文本框 13">
            <a:extLst>
              <a:ext uri="{FF2B5EF4-FFF2-40B4-BE49-F238E27FC236}">
                <a16:creationId xmlns:a16="http://schemas.microsoft.com/office/drawing/2014/main" id="{1F33A2B7-785C-EACD-D697-DA37D304504F}"/>
              </a:ext>
            </a:extLst>
          </p:cNvPr>
          <p:cNvSpPr txBox="1"/>
          <p:nvPr/>
        </p:nvSpPr>
        <p:spPr>
          <a:xfrm>
            <a:off x="5230963" y="1177026"/>
            <a:ext cx="6697133" cy="369332"/>
          </a:xfrm>
          <a:prstGeom prst="rect">
            <a:avLst/>
          </a:prstGeom>
          <a:noFill/>
        </p:spPr>
        <p:txBody>
          <a:bodyPr wrap="square">
            <a:spAutoFit/>
          </a:bodyPr>
          <a:lstStyle/>
          <a:p>
            <a:r>
              <a:rPr lang="zh-CN" altLang="en-US">
                <a:latin typeface="华文中宋" panose="02010600040101010101" pitchFamily="2" charset="-122"/>
                <a:ea typeface="华文中宋" panose="02010600040101010101" pitchFamily="2" charset="-122"/>
              </a:rPr>
              <a:t>化学热力学领域中世界上完全集成数据库最大的计算系统之一</a:t>
            </a:r>
          </a:p>
        </p:txBody>
      </p:sp>
      <p:sp>
        <p:nvSpPr>
          <p:cNvPr id="5" name="文本框 4">
            <a:extLst>
              <a:ext uri="{FF2B5EF4-FFF2-40B4-BE49-F238E27FC236}">
                <a16:creationId xmlns:a16="http://schemas.microsoft.com/office/drawing/2014/main" id="{F4737503-7C53-8980-4DE3-436DCC2DDFBB}"/>
              </a:ext>
            </a:extLst>
          </p:cNvPr>
          <p:cNvSpPr txBox="1"/>
          <p:nvPr/>
        </p:nvSpPr>
        <p:spPr>
          <a:xfrm>
            <a:off x="605073" y="621426"/>
            <a:ext cx="2190070" cy="646331"/>
          </a:xfrm>
          <a:prstGeom prst="rect">
            <a:avLst/>
          </a:prstGeom>
          <a:noFill/>
        </p:spPr>
        <p:txBody>
          <a:bodyPr wrap="square">
            <a:spAutoFit/>
          </a:bodyPr>
          <a:lstStyle/>
          <a:p>
            <a:r>
              <a:rPr lang="en-US" altLang="zh-CN" sz="3600">
                <a:latin typeface="Helvetica" panose="020B0604020202030204" pitchFamily="34" charset="0"/>
              </a:rPr>
              <a:t>FactSage</a:t>
            </a:r>
            <a:endParaRPr lang="zh-CN" altLang="en-US" sz="3600">
              <a:latin typeface="Helvetica" panose="020B0604020202030204" pitchFamily="34" charset="0"/>
            </a:endParaRPr>
          </a:p>
        </p:txBody>
      </p:sp>
    </p:spTree>
    <p:extLst>
      <p:ext uri="{BB962C8B-B14F-4D97-AF65-F5344CB8AC3E}">
        <p14:creationId xmlns:p14="http://schemas.microsoft.com/office/powerpoint/2010/main" val="1357073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八、数据库分享</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12" name="图片 11">
            <a:extLst>
              <a:ext uri="{FF2B5EF4-FFF2-40B4-BE49-F238E27FC236}">
                <a16:creationId xmlns:a16="http://schemas.microsoft.com/office/drawing/2014/main" id="{7EED4F2F-E886-120A-E068-130B05AE84B8}"/>
              </a:ext>
            </a:extLst>
          </p:cNvPr>
          <p:cNvPicPr>
            <a:picLocks noChangeAspect="1"/>
          </p:cNvPicPr>
          <p:nvPr/>
        </p:nvPicPr>
        <p:blipFill>
          <a:blip r:embed="rId3"/>
          <a:stretch>
            <a:fillRect/>
          </a:stretch>
        </p:blipFill>
        <p:spPr>
          <a:xfrm>
            <a:off x="488192" y="1241558"/>
            <a:ext cx="4820408" cy="3959431"/>
          </a:xfrm>
          <a:prstGeom prst="rect">
            <a:avLst/>
          </a:prstGeom>
        </p:spPr>
      </p:pic>
      <p:sp>
        <p:nvSpPr>
          <p:cNvPr id="3" name="文本框 2">
            <a:extLst>
              <a:ext uri="{FF2B5EF4-FFF2-40B4-BE49-F238E27FC236}">
                <a16:creationId xmlns:a16="http://schemas.microsoft.com/office/drawing/2014/main" id="{4B7EF9DE-0DEF-27AD-DEEC-E804ACD57207}"/>
              </a:ext>
            </a:extLst>
          </p:cNvPr>
          <p:cNvSpPr txBox="1"/>
          <p:nvPr/>
        </p:nvSpPr>
        <p:spPr>
          <a:xfrm>
            <a:off x="5404608" y="1470158"/>
            <a:ext cx="6685791" cy="3367268"/>
          </a:xfrm>
          <a:prstGeom prst="rect">
            <a:avLst/>
          </a:prstGeom>
          <a:noFill/>
        </p:spPr>
        <p:txBody>
          <a:bodyPr wrap="square">
            <a:spAutoFit/>
          </a:bodyPr>
          <a:lstStyle/>
          <a:p>
            <a:pPr>
              <a:lnSpc>
                <a:spcPct val="150000"/>
              </a:lnSpc>
            </a:pPr>
            <a:r>
              <a:rPr lang="en-US" altLang="zh-CN">
                <a:latin typeface="华文中宋" panose="02010600040101010101" pitchFamily="2" charset="-122"/>
                <a:ea typeface="华文中宋" panose="02010600040101010101" pitchFamily="2" charset="-122"/>
              </a:rPr>
              <a:t>FactSage</a:t>
            </a:r>
            <a:r>
              <a:rPr lang="zh-CN" altLang="en-US">
                <a:latin typeface="华文中宋" panose="02010600040101010101" pitchFamily="2" charset="-122"/>
                <a:ea typeface="华文中宋" panose="02010600040101010101" pitchFamily="2" charset="-122"/>
              </a:rPr>
              <a:t>可以使用的热力学数据包括</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数千种纯物质数据库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评估及优化过的数百种金属溶液、氧化物液相与固相溶液、锍、熔盐、水溶液等溶液数据库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国际上</a:t>
            </a:r>
            <a:r>
              <a:rPr lang="en-US" altLang="zh-CN">
                <a:latin typeface="华文中宋" panose="02010600040101010101" pitchFamily="2" charset="-122"/>
                <a:ea typeface="华文中宋" panose="02010600040101010101" pitchFamily="2" charset="-122"/>
              </a:rPr>
              <a:t>SGTE</a:t>
            </a:r>
            <a:r>
              <a:rPr lang="zh-CN" altLang="en-US">
                <a:latin typeface="华文中宋" panose="02010600040101010101" pitchFamily="2" charset="-122"/>
                <a:ea typeface="华文中宋" panose="02010600040101010101" pitchFamily="2" charset="-122"/>
              </a:rPr>
              <a:t>的合金溶液数据库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en-US" altLang="zh-CN">
                <a:latin typeface="华文中宋" panose="02010600040101010101" pitchFamily="2" charset="-122"/>
                <a:ea typeface="华文中宋" panose="02010600040101010101" pitchFamily="2" charset="-122"/>
              </a:rPr>
              <a:t>The Spencer Group, GTT-Technologies</a:t>
            </a:r>
            <a:r>
              <a:rPr lang="zh-CN" altLang="en-US">
                <a:latin typeface="华文中宋" panose="02010600040101010101" pitchFamily="2" charset="-122"/>
                <a:ea typeface="华文中宋" panose="02010600040101010101" pitchFamily="2" charset="-122"/>
              </a:rPr>
              <a:t>和 </a:t>
            </a:r>
            <a:r>
              <a:rPr lang="en-US" altLang="zh-CN">
                <a:latin typeface="华文中宋" panose="02010600040101010101" pitchFamily="2" charset="-122"/>
                <a:ea typeface="华文中宋" panose="02010600040101010101" pitchFamily="2" charset="-122"/>
              </a:rPr>
              <a:t>CRCT</a:t>
            </a:r>
            <a:r>
              <a:rPr lang="zh-CN" altLang="en-US">
                <a:latin typeface="华文中宋" panose="02010600040101010101" pitchFamily="2" charset="-122"/>
                <a:ea typeface="华文中宋" panose="02010600040101010101" pitchFamily="2" charset="-122"/>
              </a:rPr>
              <a:t>所建立钢铁、轻金属和其他合金体系的数据库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提供了与著名的</a:t>
            </a:r>
            <a:r>
              <a:rPr lang="en-US" altLang="zh-CN">
                <a:latin typeface="华文中宋" panose="02010600040101010101" pitchFamily="2" charset="-122"/>
                <a:ea typeface="华文中宋" panose="02010600040101010101" pitchFamily="2" charset="-122"/>
              </a:rPr>
              <a:t>OLI SystemsInc. </a:t>
            </a:r>
            <a:r>
              <a:rPr lang="zh-CN" altLang="en-US">
                <a:latin typeface="华文中宋" panose="02010600040101010101" pitchFamily="2" charset="-122"/>
                <a:ea typeface="华文中宋" panose="02010600040101010101" pitchFamily="2" charset="-122"/>
              </a:rPr>
              <a:t>的水溶液数据库的连接</a:t>
            </a:r>
          </a:p>
        </p:txBody>
      </p:sp>
    </p:spTree>
    <p:extLst>
      <p:ext uri="{BB962C8B-B14F-4D97-AF65-F5344CB8AC3E}">
        <p14:creationId xmlns:p14="http://schemas.microsoft.com/office/powerpoint/2010/main" val="3237770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6" y="23789"/>
            <a:ext cx="3047026" cy="509611"/>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八、数据库分享</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pic>
        <p:nvPicPr>
          <p:cNvPr id="12" name="图片 11">
            <a:extLst>
              <a:ext uri="{FF2B5EF4-FFF2-40B4-BE49-F238E27FC236}">
                <a16:creationId xmlns:a16="http://schemas.microsoft.com/office/drawing/2014/main" id="{7EED4F2F-E886-120A-E068-130B05AE84B8}"/>
              </a:ext>
            </a:extLst>
          </p:cNvPr>
          <p:cNvPicPr>
            <a:picLocks noChangeAspect="1"/>
          </p:cNvPicPr>
          <p:nvPr/>
        </p:nvPicPr>
        <p:blipFill>
          <a:blip r:embed="rId3"/>
          <a:stretch>
            <a:fillRect/>
          </a:stretch>
        </p:blipFill>
        <p:spPr>
          <a:xfrm>
            <a:off x="488192" y="1241558"/>
            <a:ext cx="4820408" cy="3959431"/>
          </a:xfrm>
          <a:prstGeom prst="rect">
            <a:avLst/>
          </a:prstGeom>
        </p:spPr>
      </p:pic>
      <p:sp>
        <p:nvSpPr>
          <p:cNvPr id="3" name="文本框 2">
            <a:extLst>
              <a:ext uri="{FF2B5EF4-FFF2-40B4-BE49-F238E27FC236}">
                <a16:creationId xmlns:a16="http://schemas.microsoft.com/office/drawing/2014/main" id="{4B7EF9DE-0DEF-27AD-DEEC-E804ACD57207}"/>
              </a:ext>
            </a:extLst>
          </p:cNvPr>
          <p:cNvSpPr txBox="1"/>
          <p:nvPr/>
        </p:nvSpPr>
        <p:spPr>
          <a:xfrm>
            <a:off x="5404608" y="1470158"/>
            <a:ext cx="6685791" cy="3367268"/>
          </a:xfrm>
          <a:prstGeom prst="rect">
            <a:avLst/>
          </a:prstGeom>
          <a:noFill/>
        </p:spPr>
        <p:txBody>
          <a:bodyPr wrap="square">
            <a:spAutoFit/>
          </a:bodyPr>
          <a:lstStyle/>
          <a:p>
            <a:pPr>
              <a:lnSpc>
                <a:spcPct val="150000"/>
              </a:lnSpc>
            </a:pPr>
            <a:r>
              <a:rPr lang="en-US" altLang="zh-CN">
                <a:latin typeface="华文中宋" panose="02010600040101010101" pitchFamily="2" charset="-122"/>
                <a:ea typeface="华文中宋" panose="02010600040101010101" pitchFamily="2" charset="-122"/>
              </a:rPr>
              <a:t>FactSage</a:t>
            </a:r>
            <a:r>
              <a:rPr lang="zh-CN" altLang="en-US">
                <a:latin typeface="华文中宋" panose="02010600040101010101" pitchFamily="2" charset="-122"/>
                <a:ea typeface="华文中宋" panose="02010600040101010101" pitchFamily="2" charset="-122"/>
              </a:rPr>
              <a:t>可以使用的热力学数据包括</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数千种纯物质数据库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评估及优化过的数百种金属溶液、氧化物液相与固相溶液、锍、熔盐、水溶液等溶液数据库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国际上</a:t>
            </a:r>
            <a:r>
              <a:rPr lang="en-US" altLang="zh-CN">
                <a:latin typeface="华文中宋" panose="02010600040101010101" pitchFamily="2" charset="-122"/>
                <a:ea typeface="华文中宋" panose="02010600040101010101" pitchFamily="2" charset="-122"/>
              </a:rPr>
              <a:t>SGTE</a:t>
            </a:r>
            <a:r>
              <a:rPr lang="zh-CN" altLang="en-US">
                <a:latin typeface="华文中宋" panose="02010600040101010101" pitchFamily="2" charset="-122"/>
                <a:ea typeface="华文中宋" panose="02010600040101010101" pitchFamily="2" charset="-122"/>
              </a:rPr>
              <a:t>的合金溶液数据库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en-US" altLang="zh-CN">
                <a:latin typeface="华文中宋" panose="02010600040101010101" pitchFamily="2" charset="-122"/>
                <a:ea typeface="华文中宋" panose="02010600040101010101" pitchFamily="2" charset="-122"/>
              </a:rPr>
              <a:t>The Spencer Group, GTT-Technologies</a:t>
            </a:r>
            <a:r>
              <a:rPr lang="zh-CN" altLang="en-US">
                <a:latin typeface="华文中宋" panose="02010600040101010101" pitchFamily="2" charset="-122"/>
                <a:ea typeface="华文中宋" panose="02010600040101010101" pitchFamily="2" charset="-122"/>
              </a:rPr>
              <a:t>和 </a:t>
            </a:r>
            <a:r>
              <a:rPr lang="en-US" altLang="zh-CN">
                <a:latin typeface="华文中宋" panose="02010600040101010101" pitchFamily="2" charset="-122"/>
                <a:ea typeface="华文中宋" panose="02010600040101010101" pitchFamily="2" charset="-122"/>
              </a:rPr>
              <a:t>CRCT</a:t>
            </a:r>
            <a:r>
              <a:rPr lang="zh-CN" altLang="en-US">
                <a:latin typeface="华文中宋" panose="02010600040101010101" pitchFamily="2" charset="-122"/>
                <a:ea typeface="华文中宋" panose="02010600040101010101" pitchFamily="2" charset="-122"/>
              </a:rPr>
              <a:t>所建立钢铁、轻金属和其他合金体系的数据库</a:t>
            </a:r>
            <a:endParaRPr lang="en-US" altLang="zh-CN">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a:latin typeface="华文中宋" panose="02010600040101010101" pitchFamily="2" charset="-122"/>
                <a:ea typeface="华文中宋" panose="02010600040101010101" pitchFamily="2" charset="-122"/>
              </a:rPr>
              <a:t>提供了与著名的</a:t>
            </a:r>
            <a:r>
              <a:rPr lang="en-US" altLang="zh-CN">
                <a:latin typeface="华文中宋" panose="02010600040101010101" pitchFamily="2" charset="-122"/>
                <a:ea typeface="华文中宋" panose="02010600040101010101" pitchFamily="2" charset="-122"/>
              </a:rPr>
              <a:t>OLI SystemsInc. </a:t>
            </a:r>
            <a:r>
              <a:rPr lang="zh-CN" altLang="en-US">
                <a:latin typeface="华文中宋" panose="02010600040101010101" pitchFamily="2" charset="-122"/>
                <a:ea typeface="华文中宋" panose="02010600040101010101" pitchFamily="2" charset="-122"/>
              </a:rPr>
              <a:t>的水溶液数据库的连接</a:t>
            </a:r>
          </a:p>
        </p:txBody>
      </p:sp>
    </p:spTree>
    <p:extLst>
      <p:ext uri="{BB962C8B-B14F-4D97-AF65-F5344CB8AC3E}">
        <p14:creationId xmlns:p14="http://schemas.microsoft.com/office/powerpoint/2010/main" val="789404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F634A-54F1-8E51-5BD3-7C088E64F30B}"/>
              </a:ext>
            </a:extLst>
          </p:cNvPr>
          <p:cNvSpPr txBox="1">
            <a:spLocks noChangeArrowheads="1"/>
          </p:cNvSpPr>
          <p:nvPr/>
        </p:nvSpPr>
        <p:spPr>
          <a:xfrm>
            <a:off x="4505822" y="2841212"/>
            <a:ext cx="5789789" cy="719432"/>
          </a:xfrm>
          <a:prstGeom prst="rect">
            <a:avLst/>
          </a:prstGeom>
          <a:ln/>
        </p:spPr>
        <p:txBody>
          <a:bodyPr vert="horz" lIns="91440" tIns="45720" rIns="91440" bIns="45720" rtlCol="0" anchor="ctr">
            <a:noAutofit/>
          </a:bodyPr>
          <a:lstStyle>
            <a:lvl1pPr algn="l" defTabSz="812810" rtl="0" eaLnBrk="1" latinLnBrk="0" hangingPunct="1">
              <a:lnSpc>
                <a:spcPct val="90000"/>
              </a:lnSpc>
              <a:spcBef>
                <a:spcPct val="0"/>
              </a:spcBef>
              <a:buNone/>
              <a:defRPr sz="3911" kern="1200">
                <a:solidFill>
                  <a:schemeClr val="tx1"/>
                </a:solidFill>
                <a:latin typeface="+mj-lt"/>
                <a:ea typeface="+mj-ea"/>
                <a:cs typeface="+mj-cs"/>
              </a:defRPr>
            </a:lvl1pPr>
          </a:lstStyle>
          <a:p>
            <a:pPr algn="ctr"/>
            <a:r>
              <a:rPr lang="en-US" altLang="zh-CN" sz="54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AI</a:t>
            </a:r>
            <a:r>
              <a:rPr lang="en-US" altLang="zh-CN" sz="40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 </a:t>
            </a:r>
            <a:r>
              <a:rPr lang="en-US" altLang="zh-CN" sz="24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for</a:t>
            </a:r>
            <a:r>
              <a:rPr lang="en-US" altLang="zh-CN" sz="40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 </a:t>
            </a:r>
            <a:r>
              <a:rPr lang="en-US" altLang="zh-CN" sz="5400" b="1">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path path="circle">
                    <a:fillToRect l="50000" t="50000" r="50000" b="50000"/>
                  </a:path>
                  <a:tileRect/>
                </a:gradFill>
                <a:latin typeface="Helvetica" panose="020B0604020202030204" pitchFamily="34" charset="0"/>
                <a:ea typeface="华文中宋" panose="02010600040101010101" pitchFamily="2" charset="-122"/>
                <a:sym typeface="微软雅黑" panose="020B0503020204020204" pitchFamily="34" charset="-122"/>
              </a:rPr>
              <a:t>SCIENCE</a:t>
            </a:r>
            <a:endParaRPr lang="en-US" altLang="zh-CN" sz="2800" b="1"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100000" t="100000"/>
                </a:path>
                <a:tileRect r="-100000" b="-100000"/>
              </a:gradFill>
              <a:latin typeface="Helvetica" panose="020B0604020202030204" pitchFamily="34" charset="0"/>
              <a:ea typeface="华文中宋" panose="02010600040101010101" pitchFamily="2" charset="-122"/>
              <a:sym typeface="微软雅黑" panose="020B0503020204020204" pitchFamily="34" charset="-122"/>
            </a:endParaRPr>
          </a:p>
        </p:txBody>
      </p:sp>
      <p:grpSp>
        <p:nvGrpSpPr>
          <p:cNvPr id="5" name="组合 4">
            <a:extLst>
              <a:ext uri="{FF2B5EF4-FFF2-40B4-BE49-F238E27FC236}">
                <a16:creationId xmlns:a16="http://schemas.microsoft.com/office/drawing/2014/main" id="{401089B4-F311-1691-0E26-7F2E92DAB134}"/>
              </a:ext>
            </a:extLst>
          </p:cNvPr>
          <p:cNvGrpSpPr/>
          <p:nvPr/>
        </p:nvGrpSpPr>
        <p:grpSpPr>
          <a:xfrm>
            <a:off x="1397000" y="2182579"/>
            <a:ext cx="4140202" cy="386644"/>
            <a:chOff x="2032000" y="2113845"/>
            <a:chExt cx="4140202" cy="386644"/>
          </a:xfrm>
        </p:grpSpPr>
        <p:sp>
          <p:nvSpPr>
            <p:cNvPr id="6" name="直接连接符 4">
              <a:extLst>
                <a:ext uri="{FF2B5EF4-FFF2-40B4-BE49-F238E27FC236}">
                  <a16:creationId xmlns:a16="http://schemas.microsoft.com/office/drawing/2014/main" id="{45D9E92A-DD85-20C1-81EB-B7E399A4B57D}"/>
                </a:ext>
              </a:extLst>
            </p:cNvPr>
            <p:cNvSpPr>
              <a:spLocks noChangeShapeType="1"/>
            </p:cNvSpPr>
            <p:nvPr/>
          </p:nvSpPr>
          <p:spPr bwMode="auto">
            <a:xfrm>
              <a:off x="2032000" y="2500489"/>
              <a:ext cx="4064000" cy="0"/>
            </a:xfrm>
            <a:prstGeom prst="line">
              <a:avLst/>
            </a:prstGeom>
            <a:noFill/>
            <a:ln w="9525"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7" name="直接连接符 5">
              <a:extLst>
                <a:ext uri="{FF2B5EF4-FFF2-40B4-BE49-F238E27FC236}">
                  <a16:creationId xmlns:a16="http://schemas.microsoft.com/office/drawing/2014/main" id="{84606526-E4B1-4958-2330-E095DBFAAE25}"/>
                </a:ext>
              </a:extLst>
            </p:cNvPr>
            <p:cNvSpPr>
              <a:spLocks noChangeShapeType="1"/>
            </p:cNvSpPr>
            <p:nvPr/>
          </p:nvSpPr>
          <p:spPr bwMode="auto">
            <a:xfrm flipV="1">
              <a:off x="6096000" y="2113845"/>
              <a:ext cx="0" cy="383822"/>
            </a:xfrm>
            <a:prstGeom prst="line">
              <a:avLst/>
            </a:prstGeom>
            <a:noFill/>
            <a:ln w="3810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8" name="直接连接符 7">
              <a:extLst>
                <a:ext uri="{FF2B5EF4-FFF2-40B4-BE49-F238E27FC236}">
                  <a16:creationId xmlns:a16="http://schemas.microsoft.com/office/drawing/2014/main" id="{75C0E2F3-E56A-9231-9C05-56876F1C4028}"/>
                </a:ext>
              </a:extLst>
            </p:cNvPr>
            <p:cNvSpPr>
              <a:spLocks noChangeShapeType="1"/>
            </p:cNvSpPr>
            <p:nvPr/>
          </p:nvSpPr>
          <p:spPr bwMode="auto">
            <a:xfrm flipV="1">
              <a:off x="6170791" y="2242257"/>
              <a:ext cx="1411" cy="256822"/>
            </a:xfrm>
            <a:prstGeom prst="line">
              <a:avLst/>
            </a:prstGeom>
            <a:noFill/>
            <a:ln w="38100" cap="flat" cmpd="sng">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11" name="文本框 10">
            <a:extLst>
              <a:ext uri="{FF2B5EF4-FFF2-40B4-BE49-F238E27FC236}">
                <a16:creationId xmlns:a16="http://schemas.microsoft.com/office/drawing/2014/main" id="{85380D2F-DB90-3D10-6280-0403FC8CB3B6}"/>
              </a:ext>
            </a:extLst>
          </p:cNvPr>
          <p:cNvSpPr txBox="1"/>
          <p:nvPr/>
        </p:nvSpPr>
        <p:spPr>
          <a:xfrm>
            <a:off x="1831832" y="2174435"/>
            <a:ext cx="3790180" cy="400110"/>
          </a:xfrm>
          <a:prstGeom prst="rect">
            <a:avLst/>
          </a:prstGeom>
          <a:noFill/>
        </p:spPr>
        <p:txBody>
          <a:bodyPr wrap="square">
            <a:spAutoFit/>
          </a:bodyPr>
          <a:lstStyle/>
          <a:p>
            <a:r>
              <a:rPr lang="en-US" altLang="zh-CN" sz="2000" b="1">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rPr>
              <a:t>changtianML</a:t>
            </a:r>
            <a:r>
              <a:rPr lang="zh-CN" altLang="en-US" sz="2000" b="1">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rPr>
              <a:t>自动化建模平台</a:t>
            </a:r>
            <a:endParaRPr lang="en-US" altLang="zh-CN" sz="20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atin typeface="Helvetica" panose="020B0604020202030204" pitchFamily="34" charset="0"/>
              <a:ea typeface="GulimChe" panose="020B0609000101010101" pitchFamily="49" charset="-127"/>
            </a:endParaRPr>
          </a:p>
        </p:txBody>
      </p:sp>
    </p:spTree>
    <p:extLst>
      <p:ext uri="{BB962C8B-B14F-4D97-AF65-F5344CB8AC3E}">
        <p14:creationId xmlns:p14="http://schemas.microsoft.com/office/powerpoint/2010/main" val="2540838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FE2DE70E-0345-4954-BCE1-72AFC4CFDADB}"/>
              </a:ext>
            </a:extLst>
          </p:cNvPr>
          <p:cNvSpPr>
            <a:spLocks noGrp="1" noChangeArrowheads="1"/>
          </p:cNvSpPr>
          <p:nvPr>
            <p:ph type="ctrTitle" idx="4294967295"/>
          </p:nvPr>
        </p:nvSpPr>
        <p:spPr>
          <a:xfrm>
            <a:off x="965537" y="267093"/>
            <a:ext cx="5904161" cy="653981"/>
          </a:xfrm>
          <a:ln/>
        </p:spPr>
        <p:txBody>
          <a:bodyPr>
            <a:noAutofit/>
          </a:bodyPr>
          <a:lstStyle/>
          <a:p>
            <a:pPr algn="l"/>
            <a:r>
              <a:rPr lang="en-US" altLang="zh-CN" sz="2000" b="1" i="1" dirty="0">
                <a:gradFill flip="none" rotWithShape="1">
                  <a:gsLst>
                    <a:gs pos="0">
                      <a:srgbClr val="FFD040">
                        <a:shade val="30000"/>
                        <a:satMod val="115000"/>
                      </a:srgbClr>
                    </a:gs>
                    <a:gs pos="50000">
                      <a:srgbClr val="FFD040">
                        <a:shade val="67500"/>
                        <a:satMod val="115000"/>
                      </a:srgbClr>
                    </a:gs>
                    <a:gs pos="100000">
                      <a:srgbClr val="FFD040">
                        <a:shade val="100000"/>
                        <a:satMod val="115000"/>
                      </a:srgbClr>
                    </a:gs>
                  </a:gsLst>
                  <a:lin ang="0" scaled="1"/>
                  <a:tileRect/>
                </a:gradFill>
                <a:latin typeface="Helvetica" panose="020B0604020202030204" pitchFamily="34" charset="0"/>
                <a:ea typeface="微软雅黑" panose="020B0503020204020204" pitchFamily="34" charset="-122"/>
                <a:sym typeface="微软雅黑" panose="020B0503020204020204" pitchFamily="34" charset="-122"/>
              </a:rPr>
              <a:t>INSTITUTE</a:t>
            </a:r>
            <a:r>
              <a:rPr lang="en-US" altLang="zh-CN" sz="2000" b="1" i="1" dirty="0">
                <a:solidFill>
                  <a:srgbClr val="A5A5A5"/>
                </a:solidFill>
                <a:latin typeface="Helvetica" panose="020B0604020202030204" pitchFamily="34" charset="0"/>
                <a:ea typeface="微软雅黑" panose="020B0503020204020204" pitchFamily="34" charset="-122"/>
                <a:sym typeface="微软雅黑" panose="020B0503020204020204" pitchFamily="34" charset="-122"/>
              </a:rPr>
              <a:t> </a:t>
            </a:r>
            <a:r>
              <a:rPr lang="en-US"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of Resources &amp; Environment </a:t>
            </a:r>
            <a:r>
              <a:rPr lang="en-US" altLang="zh-CN" sz="2000" b="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(IRE)</a:t>
            </a:r>
            <a:r>
              <a:rPr lang="en-US"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 </a:t>
            </a:r>
            <a:r>
              <a:rPr lang="zh-CN" altLang="en-US"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微软雅黑" panose="020B0503020204020204" pitchFamily="34" charset="-122"/>
              </a:rPr>
              <a:t>资源与环境研究所</a:t>
            </a:r>
            <a:endParaRPr lang="zh-CN" altLang="zh-CN" sz="2000" b="1" i="1" dirty="0">
              <a:gradFill flip="none" rotWithShape="1">
                <a:gsLst>
                  <a:gs pos="0">
                    <a:srgbClr val="A5A5A5">
                      <a:shade val="30000"/>
                      <a:satMod val="115000"/>
                    </a:srgbClr>
                  </a:gs>
                  <a:gs pos="50000">
                    <a:srgbClr val="A5A5A5">
                      <a:shade val="67500"/>
                      <a:satMod val="115000"/>
                    </a:srgbClr>
                  </a:gs>
                  <a:gs pos="100000">
                    <a:srgbClr val="A5A5A5">
                      <a:shade val="100000"/>
                      <a:satMod val="115000"/>
                    </a:srgbClr>
                  </a:gs>
                </a:gsLst>
                <a:lin ang="10800000" scaled="1"/>
                <a:tileRect/>
              </a:gradFill>
              <a:latin typeface="Helvetica" panose="020B0604020202030204" pitchFamily="34" charset="0"/>
              <a:ea typeface="微软雅黑" panose="020B0503020204020204" pitchFamily="34" charset="-122"/>
              <a:sym typeface="Arial Unicode MS" pitchFamily="2" charset="-122"/>
            </a:endParaRPr>
          </a:p>
        </p:txBody>
      </p:sp>
      <p:pic>
        <p:nvPicPr>
          <p:cNvPr id="23" name="图片 22">
            <a:extLst>
              <a:ext uri="{FF2B5EF4-FFF2-40B4-BE49-F238E27FC236}">
                <a16:creationId xmlns:a16="http://schemas.microsoft.com/office/drawing/2014/main" id="{16FA7A04-FDB1-4A1D-A641-599EF9D4ADF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041" y="131640"/>
            <a:ext cx="874778" cy="789434"/>
          </a:xfrm>
          <a:prstGeom prst="rect">
            <a:avLst/>
          </a:prstGeom>
        </p:spPr>
      </p:pic>
      <p:grpSp>
        <p:nvGrpSpPr>
          <p:cNvPr id="25" name="组合 24">
            <a:extLst>
              <a:ext uri="{FF2B5EF4-FFF2-40B4-BE49-F238E27FC236}">
                <a16:creationId xmlns:a16="http://schemas.microsoft.com/office/drawing/2014/main" id="{C6E579C1-02DD-47AF-AD0A-A2A8ADB6F536}"/>
              </a:ext>
            </a:extLst>
          </p:cNvPr>
          <p:cNvGrpSpPr/>
          <p:nvPr/>
        </p:nvGrpSpPr>
        <p:grpSpPr>
          <a:xfrm>
            <a:off x="890747" y="276191"/>
            <a:ext cx="5351759" cy="385234"/>
            <a:chOff x="6366485" y="358606"/>
            <a:chExt cx="5351759" cy="385234"/>
          </a:xfrm>
        </p:grpSpPr>
        <p:sp>
          <p:nvSpPr>
            <p:cNvPr id="10" name="直接连接符 4">
              <a:extLst>
                <a:ext uri="{FF2B5EF4-FFF2-40B4-BE49-F238E27FC236}">
                  <a16:creationId xmlns:a16="http://schemas.microsoft.com/office/drawing/2014/main" id="{710F09A4-41D1-4385-8372-9562232DDA24}"/>
                </a:ext>
              </a:extLst>
            </p:cNvPr>
            <p:cNvSpPr>
              <a:spLocks noChangeShapeType="1"/>
            </p:cNvSpPr>
            <p:nvPr/>
          </p:nvSpPr>
          <p:spPr bwMode="auto">
            <a:xfrm>
              <a:off x="6366485" y="370229"/>
              <a:ext cx="5351759" cy="0"/>
            </a:xfrm>
            <a:prstGeom prst="line">
              <a:avLst/>
            </a:prstGeom>
            <a:noFill/>
            <a:ln w="9525"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43" name="直接连接符 5">
              <a:extLst>
                <a:ext uri="{FF2B5EF4-FFF2-40B4-BE49-F238E27FC236}">
                  <a16:creationId xmlns:a16="http://schemas.microsoft.com/office/drawing/2014/main" id="{05B9EF26-DA5E-4193-AE69-1CB0515A24FA}"/>
                </a:ext>
              </a:extLst>
            </p:cNvPr>
            <p:cNvSpPr>
              <a:spLocks noChangeShapeType="1"/>
            </p:cNvSpPr>
            <p:nvPr/>
          </p:nvSpPr>
          <p:spPr bwMode="auto">
            <a:xfrm flipV="1">
              <a:off x="6366485" y="358606"/>
              <a:ext cx="0" cy="383822"/>
            </a:xfrm>
            <a:prstGeom prst="line">
              <a:avLst/>
            </a:prstGeom>
            <a:noFill/>
            <a:ln w="38100" cap="flat" cmpd="sng">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44" name="直接连接符 7">
              <a:extLst>
                <a:ext uri="{FF2B5EF4-FFF2-40B4-BE49-F238E27FC236}">
                  <a16:creationId xmlns:a16="http://schemas.microsoft.com/office/drawing/2014/main" id="{5D43A9EF-2A65-4782-8877-5D82750F3D37}"/>
                </a:ext>
              </a:extLst>
            </p:cNvPr>
            <p:cNvSpPr>
              <a:spLocks noChangeShapeType="1"/>
            </p:cNvSpPr>
            <p:nvPr/>
          </p:nvSpPr>
          <p:spPr bwMode="auto">
            <a:xfrm flipV="1">
              <a:off x="6441276" y="487018"/>
              <a:ext cx="1411" cy="256822"/>
            </a:xfrm>
            <a:prstGeom prst="line">
              <a:avLst/>
            </a:prstGeom>
            <a:noFill/>
            <a:ln w="38100" cap="flat" cmpd="sng">
              <a:solidFill>
                <a:srgbClr val="FFC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246" name="标题 1">
            <a:extLst>
              <a:ext uri="{FF2B5EF4-FFF2-40B4-BE49-F238E27FC236}">
                <a16:creationId xmlns:a16="http://schemas.microsoft.com/office/drawing/2014/main" id="{E3B6152B-56B8-458F-9BDF-6ED2442A9542}"/>
              </a:ext>
            </a:extLst>
          </p:cNvPr>
          <p:cNvSpPr txBox="1">
            <a:spLocks noChangeArrowheads="1"/>
          </p:cNvSpPr>
          <p:nvPr/>
        </p:nvSpPr>
        <p:spPr>
          <a:xfrm>
            <a:off x="4511890" y="538634"/>
            <a:ext cx="2586533" cy="402017"/>
          </a:xfrm>
          <a:prstGeom prst="rect">
            <a:avLst/>
          </a:prstGeom>
          <a:ln/>
        </p:spPr>
        <p:txBody>
          <a:bodyPr vert="horz" lIns="91440" tIns="45720" rIns="91440" bIns="45720" rtlCol="0" anchor="ctr">
            <a:noAutofit/>
          </a:bodyPr>
          <a:lstStyle>
            <a:lvl1pPr algn="l" defTabSz="812810" rtl="0" eaLnBrk="1" latinLnBrk="0" hangingPunct="1">
              <a:lnSpc>
                <a:spcPct val="90000"/>
              </a:lnSpc>
              <a:spcBef>
                <a:spcPct val="0"/>
              </a:spcBef>
              <a:buNone/>
              <a:defRPr sz="3911" kern="1200">
                <a:solidFill>
                  <a:schemeClr val="tx1"/>
                </a:solidFill>
                <a:latin typeface="+mj-lt"/>
                <a:ea typeface="+mj-ea"/>
                <a:cs typeface="+mj-cs"/>
              </a:defRPr>
            </a:lvl1pPr>
          </a:lstStyle>
          <a:p>
            <a:r>
              <a:rPr lang="en-US" altLang="zh-CN"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微软雅黑" panose="020B0503020204020204" pitchFamily="34" charset="-122"/>
              </a:rPr>
              <a:t>RESEARCH TEAM </a:t>
            </a:r>
            <a:r>
              <a:rPr lang="zh-CN" altLang="en-US"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微软雅黑" panose="020B0503020204020204" pitchFamily="34" charset="-122"/>
              </a:rPr>
              <a:t>研究团队</a:t>
            </a:r>
            <a:endParaRPr lang="zh-CN" altLang="zh-CN" sz="1400" b="1" i="1" dirty="0">
              <a:gradFill flip="none" rotWithShape="1">
                <a:gsLst>
                  <a:gs pos="0">
                    <a:srgbClr val="5185B3">
                      <a:shade val="30000"/>
                      <a:satMod val="115000"/>
                    </a:srgbClr>
                  </a:gs>
                  <a:gs pos="50000">
                    <a:srgbClr val="5185B3">
                      <a:shade val="67500"/>
                      <a:satMod val="115000"/>
                    </a:srgbClr>
                  </a:gs>
                  <a:gs pos="100000">
                    <a:srgbClr val="5185B3">
                      <a:shade val="100000"/>
                      <a:satMod val="115000"/>
                    </a:srgbClr>
                  </a:gs>
                </a:gsLst>
                <a:path path="circle">
                  <a:fillToRect l="100000" b="100000"/>
                </a:path>
                <a:tileRect t="-100000" r="-100000"/>
              </a:gradFill>
              <a:latin typeface="Helvetica" panose="020B0604020202030204" pitchFamily="34" charset="0"/>
              <a:ea typeface="微软雅黑" panose="020B0503020204020204" pitchFamily="34" charset="-122"/>
              <a:sym typeface="Arial Unicode MS" pitchFamily="2" charset="-122"/>
            </a:endParaRPr>
          </a:p>
        </p:txBody>
      </p:sp>
      <p:grpSp>
        <p:nvGrpSpPr>
          <p:cNvPr id="12" name="组合 11">
            <a:extLst>
              <a:ext uri="{FF2B5EF4-FFF2-40B4-BE49-F238E27FC236}">
                <a16:creationId xmlns:a16="http://schemas.microsoft.com/office/drawing/2014/main" id="{73034A6E-3C9B-2912-0FB2-A12283299D8E}"/>
              </a:ext>
            </a:extLst>
          </p:cNvPr>
          <p:cNvGrpSpPr/>
          <p:nvPr/>
        </p:nvGrpSpPr>
        <p:grpSpPr>
          <a:xfrm>
            <a:off x="654260" y="1959071"/>
            <a:ext cx="5824732" cy="2746935"/>
            <a:chOff x="-25064" y="2365471"/>
            <a:chExt cx="5824732" cy="2746935"/>
          </a:xfrm>
        </p:grpSpPr>
        <p:grpSp>
          <p:nvGrpSpPr>
            <p:cNvPr id="5" name="组合 4">
              <a:extLst>
                <a:ext uri="{FF2B5EF4-FFF2-40B4-BE49-F238E27FC236}">
                  <a16:creationId xmlns:a16="http://schemas.microsoft.com/office/drawing/2014/main" id="{6A2BC8D5-BB16-B697-20D4-49818428A820}"/>
                </a:ext>
              </a:extLst>
            </p:cNvPr>
            <p:cNvGrpSpPr/>
            <p:nvPr/>
          </p:nvGrpSpPr>
          <p:grpSpPr>
            <a:xfrm>
              <a:off x="-25064" y="2365471"/>
              <a:ext cx="5824732" cy="2746935"/>
              <a:chOff x="6237505" y="2082352"/>
              <a:chExt cx="5824732" cy="2746935"/>
            </a:xfrm>
          </p:grpSpPr>
          <p:sp>
            <p:nvSpPr>
              <p:cNvPr id="6" name="Text Box 2">
                <a:extLst>
                  <a:ext uri="{FF2B5EF4-FFF2-40B4-BE49-F238E27FC236}">
                    <a16:creationId xmlns:a16="http://schemas.microsoft.com/office/drawing/2014/main" id="{613BA5D3-BC72-B5AB-0810-1B12C13A62BC}"/>
                  </a:ext>
                </a:extLst>
              </p:cNvPr>
              <p:cNvSpPr txBox="1">
                <a:spLocks noChangeArrowheads="1"/>
              </p:cNvSpPr>
              <p:nvPr/>
            </p:nvSpPr>
            <p:spPr bwMode="auto">
              <a:xfrm>
                <a:off x="6237505" y="2236241"/>
                <a:ext cx="1768581" cy="2421564"/>
              </a:xfrm>
              <a:prstGeom prst="rect">
                <a:avLst/>
              </a:prstGeom>
              <a:blipFill dpi="0" rotWithShape="0">
                <a:blip r:embed="rId4">
                  <a:extLst>
                    <a:ext uri="{BEBA8EAE-BF5A-486C-A8C5-ECC9F3942E4B}">
                      <a14:imgProps xmlns:a14="http://schemas.microsoft.com/office/drawing/2010/main">
                        <a14:imgLayer r:embed="rId5">
                          <a14:imgEffect>
                            <a14:backgroundRemoval t="8490" b="99837" l="2400" r="99543">
                              <a14:foregroundMark x1="74171" y1="73714" x2="81486" y2="92980"/>
                              <a14:foregroundMark x1="81486" y1="92980" x2="52914" y2="96898"/>
                              <a14:foregroundMark x1="52914" y1="96898" x2="25600" y2="95184"/>
                              <a14:foregroundMark x1="25600" y1="95184" x2="29714" y2="83020"/>
                              <a14:foregroundMark x1="27543" y1="72490" x2="3657" y2="81388"/>
                              <a14:foregroundMark x1="3657" y1="81388" x2="22857" y2="98367"/>
                              <a14:foregroundMark x1="22857" y1="98367" x2="29714" y2="98531"/>
                              <a14:foregroundMark x1="63200" y1="8653" x2="27543" y2="10857"/>
                              <a14:foregroundMark x1="70857" y1="72490" x2="95429" y2="80163"/>
                              <a14:foregroundMark x1="95429" y1="80163" x2="99657" y2="90449"/>
                              <a14:foregroundMark x1="77600" y1="84571" x2="99657" y2="96327"/>
                              <a14:foregroundMark x1="99657" y1="96327" x2="99657" y2="96327"/>
                              <a14:foregroundMark x1="79314" y1="93224" x2="79771" y2="99755"/>
                              <a14:foregroundMark x1="7543" y1="83020" x2="2514" y2="99755"/>
                              <a14:foregroundMark x1="22629" y1="19020" x2="21600" y2="19837"/>
                              <a14:foregroundMark x1="21943" y1="19755" x2="26171" y2="18694"/>
                              <a14:foregroundMark x1="71886" y1="35184" x2="72343" y2="38531"/>
                              <a14:foregroundMark x1="20571" y1="21959" x2="20571" y2="21959"/>
                              <a14:foregroundMark x1="20571" y1="21061" x2="20686" y2="22041"/>
                              <a14:foregroundMark x1="85371" y1="88735" x2="88914" y2="99837"/>
                            </a14:backgroundRemoval>
                          </a14:imgEffect>
                        </a14:imgLayer>
                      </a14:imgProps>
                    </a:ext>
                  </a:extLst>
                </a:blip>
                <a:srcRect/>
                <a:stretch>
                  <a:fillRect/>
                </a:stretch>
              </a:blipFill>
              <a:ln w="9525">
                <a:noFill/>
                <a:miter lim="800000"/>
                <a:headEnd/>
                <a:tailEnd/>
              </a:ln>
              <a:effectLst>
                <a:outerShdw dist="35921" dir="2700000" algn="ctr" rotWithShape="0">
                  <a:srgbClr val="808080"/>
                </a:outerShdw>
              </a:effec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786A5AB9-9996-558D-9419-A84102B38EDD}"/>
                  </a:ext>
                </a:extLst>
              </p:cNvPr>
              <p:cNvSpPr txBox="1"/>
              <p:nvPr/>
            </p:nvSpPr>
            <p:spPr>
              <a:xfrm>
                <a:off x="8149333" y="2082352"/>
                <a:ext cx="3912904" cy="309959"/>
              </a:xfrm>
              <a:prstGeom prst="rect">
                <a:avLst/>
              </a:prstGeom>
              <a:noFill/>
            </p:spPr>
            <p:txBody>
              <a:bodyPr wrap="square" rtlCol="0">
                <a:spAutoFit/>
              </a:bodyPr>
              <a:lstStyle/>
              <a:p>
                <a:r>
                  <a:rPr lang="zh-CN" altLang="en-US" sz="1400" b="1">
                    <a:latin typeface="华文中宋" panose="02010600040101010101" pitchFamily="2" charset="-122"/>
                    <a:ea typeface="华文中宋" panose="02010600040101010101" pitchFamily="2" charset="-122"/>
                  </a:rPr>
                  <a:t>宋翰林 </a:t>
                </a:r>
                <a:r>
                  <a:rPr lang="en-US" altLang="zh-CN" sz="1400" b="1" i="1">
                    <a:latin typeface="Helvetica" panose="020B0604020202030204" pitchFamily="34" charset="0"/>
                  </a:rPr>
                  <a:t>Hanlin </a:t>
                </a:r>
                <a:r>
                  <a:rPr lang="en-US" altLang="zh-CN" sz="1400" b="1" i="1" dirty="0">
                    <a:latin typeface="Helvetica" panose="020B0604020202030204" pitchFamily="34" charset="0"/>
                  </a:rPr>
                  <a:t>SONG </a:t>
                </a:r>
                <a:r>
                  <a:rPr lang="en-US" altLang="zh-CN" sz="1100" b="1" i="1" dirty="0">
                    <a:latin typeface="Helvetica" panose="020B0604020202030204" pitchFamily="34" charset="0"/>
                  </a:rPr>
                  <a:t>(Ph</a:t>
                </a:r>
                <a:r>
                  <a:rPr lang="en-US" altLang="zh-CN" sz="1100" b="1" i="1">
                    <a:latin typeface="Helvetica" panose="020B0604020202030204" pitchFamily="34" charset="0"/>
                  </a:rPr>
                  <a:t>.D of  Ferrous Metallurgy)</a:t>
                </a:r>
                <a:endParaRPr lang="zh-CN" altLang="en-US" sz="1400" b="1" i="1" dirty="0">
                  <a:latin typeface="Helvetica" panose="020B0604020202030204" pitchFamily="34" charset="0"/>
                </a:endParaRPr>
              </a:p>
            </p:txBody>
          </p:sp>
          <p:sp>
            <p:nvSpPr>
              <p:cNvPr id="8" name="文本框 7">
                <a:extLst>
                  <a:ext uri="{FF2B5EF4-FFF2-40B4-BE49-F238E27FC236}">
                    <a16:creationId xmlns:a16="http://schemas.microsoft.com/office/drawing/2014/main" id="{4CF5DDA3-FA77-68F2-090E-83E0E3665E35}"/>
                  </a:ext>
                </a:extLst>
              </p:cNvPr>
              <p:cNvSpPr txBox="1"/>
              <p:nvPr/>
            </p:nvSpPr>
            <p:spPr>
              <a:xfrm>
                <a:off x="8149332" y="2392311"/>
                <a:ext cx="3147705" cy="577081"/>
              </a:xfrm>
              <a:prstGeom prst="rect">
                <a:avLst/>
              </a:prstGeom>
              <a:noFill/>
            </p:spPr>
            <p:txBody>
              <a:bodyPr wrap="square">
                <a:spAutoFit/>
              </a:bodyPr>
              <a:lstStyle/>
              <a:p>
                <a:r>
                  <a:rPr lang="en-US" altLang="zh-CN" sz="1050" b="1" i="1" dirty="0">
                    <a:effectLst/>
                    <a:latin typeface="Helvetica" panose="020B0604020202030204" pitchFamily="34" charset="0"/>
                    <a:ea typeface="等线" panose="02010600030101010101" pitchFamily="2" charset="-122"/>
                  </a:rPr>
                  <a:t>School </a:t>
                </a:r>
                <a:r>
                  <a:rPr lang="en-US" altLang="zh-CN" sz="1050" b="1" i="1">
                    <a:effectLst/>
                    <a:latin typeface="Helvetica" panose="020B0604020202030204" pitchFamily="34" charset="0"/>
                    <a:ea typeface="等线" panose="02010600030101010101" pitchFamily="2" charset="-122"/>
                  </a:rPr>
                  <a:t>of Metallurgy </a:t>
                </a:r>
                <a:r>
                  <a:rPr lang="zh-CN" altLang="en-US" sz="1050" b="1">
                    <a:latin typeface="华文中宋" panose="02010600040101010101" pitchFamily="2" charset="-122"/>
                    <a:ea typeface="华文中宋" panose="02010600040101010101" pitchFamily="2" charset="-122"/>
                  </a:rPr>
                  <a:t>冶金学院</a:t>
                </a:r>
                <a:endParaRPr lang="en-US" altLang="zh-CN" sz="1050" b="1" i="1" dirty="0">
                  <a:effectLst/>
                  <a:latin typeface="Helvetica" panose="020B0604020202030204" pitchFamily="34" charset="0"/>
                  <a:ea typeface="等线" panose="02010600030101010101" pitchFamily="2" charset="-122"/>
                </a:endParaRPr>
              </a:p>
              <a:p>
                <a:r>
                  <a:rPr lang="en-US" altLang="zh-CN" sz="1050" b="1" i="1" dirty="0">
                    <a:effectLst/>
                    <a:latin typeface="Helvetica" panose="020B0604020202030204" pitchFamily="34" charset="0"/>
                    <a:ea typeface="等线" panose="02010600030101010101" pitchFamily="2" charset="-122"/>
                  </a:rPr>
                  <a:t>Northeastern University (P. R. </a:t>
                </a:r>
                <a:r>
                  <a:rPr lang="en-US" altLang="zh-CN" sz="1050" b="1" i="1">
                    <a:effectLst/>
                    <a:latin typeface="Helvetica" panose="020B0604020202030204" pitchFamily="34" charset="0"/>
                    <a:ea typeface="等线" panose="02010600030101010101" pitchFamily="2" charset="-122"/>
                  </a:rPr>
                  <a:t>China)</a:t>
                </a:r>
                <a:r>
                  <a:rPr lang="zh-CN" altLang="en-US" sz="1050" b="1">
                    <a:latin typeface="华文中宋" panose="02010600040101010101" pitchFamily="2" charset="-122"/>
                    <a:ea typeface="华文中宋" panose="02010600040101010101" pitchFamily="2" charset="-122"/>
                  </a:rPr>
                  <a:t>东北大学</a:t>
                </a:r>
                <a:endParaRPr lang="en-US" altLang="zh-CN" sz="1050" b="1" i="1" dirty="0">
                  <a:effectLst/>
                  <a:latin typeface="Helvetica" panose="020B0604020202030204" pitchFamily="34" charset="0"/>
                  <a:ea typeface="等线" panose="02010600030101010101" pitchFamily="2" charset="-122"/>
                </a:endParaRPr>
              </a:p>
              <a:p>
                <a:r>
                  <a:rPr lang="en-US" altLang="zh-CN" sz="1050" b="1" i="1" dirty="0">
                    <a:latin typeface="Helvetica" panose="020B0604020202030204" pitchFamily="34" charset="0"/>
                    <a:ea typeface="等线" panose="02010600030101010101" pitchFamily="2" charset="-122"/>
                  </a:rPr>
                  <a:t>E-Mail: hlsong1129@foxmail.com</a:t>
                </a:r>
                <a:endParaRPr lang="zh-CN" altLang="en-US" sz="1050" b="1" i="1" dirty="0">
                  <a:latin typeface="Helvetica" panose="020B0604020202030204" pitchFamily="34" charset="0"/>
                </a:endParaRPr>
              </a:p>
            </p:txBody>
          </p:sp>
          <p:sp>
            <p:nvSpPr>
              <p:cNvPr id="9" name="文本框 8">
                <a:extLst>
                  <a:ext uri="{FF2B5EF4-FFF2-40B4-BE49-F238E27FC236}">
                    <a16:creationId xmlns:a16="http://schemas.microsoft.com/office/drawing/2014/main" id="{7F46F9EC-D8AA-6EF9-14B0-1890886F4327}"/>
                  </a:ext>
                </a:extLst>
              </p:cNvPr>
              <p:cNvSpPr txBox="1"/>
              <p:nvPr/>
            </p:nvSpPr>
            <p:spPr>
              <a:xfrm>
                <a:off x="8149332" y="3767458"/>
                <a:ext cx="3912904" cy="1061829"/>
              </a:xfrm>
              <a:prstGeom prst="rect">
                <a:avLst/>
              </a:prstGeom>
              <a:noFill/>
            </p:spPr>
            <p:txBody>
              <a:bodyPr wrap="square">
                <a:spAutoFit/>
              </a:bodyPr>
              <a:lstStyle/>
              <a:p>
                <a:pPr algn="just"/>
                <a:r>
                  <a:rPr lang="en-US" altLang="zh-CN" sz="1050" i="1" dirty="0">
                    <a:effectLst/>
                    <a:latin typeface="Helvetica" panose="020B0604020202030204" pitchFamily="34" charset="0"/>
                    <a:ea typeface="PMingLiU" panose="02020500000000000000" pitchFamily="18" charset="-120"/>
                  </a:rPr>
                  <a:t>Hanlin Song is a researcher in the field of comprehensive utilization of metallurgical resources and environmental pollution control. It mainly studies the utilization of thermal energy of by-product resources in metallurgical processes and the efficient recovery of valuable metals in converter smelting processes.</a:t>
                </a:r>
                <a:endParaRPr lang="zh-CN" altLang="en-US" sz="1050" i="1" dirty="0">
                  <a:latin typeface="Helvetica" panose="020B0604020202030204" pitchFamily="34" charset="0"/>
                </a:endParaRPr>
              </a:p>
            </p:txBody>
          </p:sp>
        </p:grpSp>
        <p:sp>
          <p:nvSpPr>
            <p:cNvPr id="11" name="文本框 10">
              <a:extLst>
                <a:ext uri="{FF2B5EF4-FFF2-40B4-BE49-F238E27FC236}">
                  <a16:creationId xmlns:a16="http://schemas.microsoft.com/office/drawing/2014/main" id="{19C2ED36-9B09-1516-4C04-91D5FB861B8C}"/>
                </a:ext>
              </a:extLst>
            </p:cNvPr>
            <p:cNvSpPr txBox="1"/>
            <p:nvPr/>
          </p:nvSpPr>
          <p:spPr>
            <a:xfrm>
              <a:off x="1886763" y="3219580"/>
              <a:ext cx="3912904" cy="830997"/>
            </a:xfrm>
            <a:prstGeom prst="rect">
              <a:avLst/>
            </a:prstGeom>
            <a:noFill/>
          </p:spPr>
          <p:txBody>
            <a:bodyPr wrap="square">
              <a:spAutoFit/>
            </a:bodyPr>
            <a:lstStyle/>
            <a:p>
              <a:pPr algn="just"/>
              <a:r>
                <a:rPr lang="zh-CN" altLang="en-US" sz="1200">
                  <a:latin typeface="华文中宋" panose="02010600040101010101" pitchFamily="2" charset="-122"/>
                  <a:ea typeface="华文中宋" panose="02010600040101010101" pitchFamily="2" charset="-122"/>
                </a:rPr>
                <a:t>宋翰林（</a:t>
              </a:r>
              <a:r>
                <a:rPr lang="en-US" altLang="zh-CN" sz="1200">
                  <a:latin typeface="华文中宋" panose="02010600040101010101" pitchFamily="2" charset="-122"/>
                  <a:ea typeface="华文中宋" panose="02010600040101010101" pitchFamily="2" charset="-122"/>
                </a:rPr>
                <a:t>1995.11-</a:t>
              </a:r>
              <a:r>
                <a:rPr lang="zh-CN" altLang="en-US" sz="1200">
                  <a:latin typeface="华文中宋" panose="02010600040101010101" pitchFamily="2" charset="-122"/>
                  <a:ea typeface="华文中宋" panose="02010600040101010101" pitchFamily="2" charset="-122"/>
                </a:rPr>
                <a:t>），男，山东莱芜人，东北大学钢铁冶金专业博士毕业。研究方向为低碳冶金、钒钛磁铁矿高炉冶炼、冶金资源循环及综合利用。目前以第一作者发表</a:t>
              </a:r>
              <a:r>
                <a:rPr lang="en-US" altLang="zh-CN" sz="1200">
                  <a:latin typeface="华文中宋" panose="02010600040101010101" pitchFamily="2" charset="-122"/>
                  <a:ea typeface="华文中宋" panose="02010600040101010101" pitchFamily="2" charset="-122"/>
                </a:rPr>
                <a:t>SCI</a:t>
              </a:r>
              <a:r>
                <a:rPr lang="zh-CN" altLang="en-US" sz="1200">
                  <a:latin typeface="华文中宋" panose="02010600040101010101" pitchFamily="2" charset="-122"/>
                  <a:ea typeface="华文中宋" panose="02010600040101010101" pitchFamily="2" charset="-122"/>
                </a:rPr>
                <a:t>论文</a:t>
              </a:r>
              <a:r>
                <a:rPr lang="en-US" altLang="zh-CN" sz="1200">
                  <a:latin typeface="华文中宋" panose="02010600040101010101" pitchFamily="2" charset="-122"/>
                  <a:ea typeface="华文中宋" panose="02010600040101010101" pitchFamily="2" charset="-122"/>
                </a:rPr>
                <a:t>7</a:t>
              </a:r>
              <a:r>
                <a:rPr lang="zh-CN" altLang="en-US" sz="1200">
                  <a:latin typeface="华文中宋" panose="02010600040101010101" pitchFamily="2" charset="-122"/>
                  <a:ea typeface="华文中宋" panose="02010600040101010101" pitchFamily="2" charset="-122"/>
                </a:rPr>
                <a:t>篇，</a:t>
              </a:r>
              <a:r>
                <a:rPr lang="en-US" altLang="zh-CN" sz="1200">
                  <a:latin typeface="华文中宋" panose="02010600040101010101" pitchFamily="2" charset="-122"/>
                  <a:ea typeface="华文中宋" panose="02010600040101010101" pitchFamily="2" charset="-122"/>
                </a:rPr>
                <a:t>EI</a:t>
              </a:r>
              <a:r>
                <a:rPr lang="zh-CN" altLang="en-US" sz="1200">
                  <a:latin typeface="华文中宋" panose="02010600040101010101" pitchFamily="2" charset="-122"/>
                  <a:ea typeface="华文中宋" panose="02010600040101010101" pitchFamily="2" charset="-122"/>
                </a:rPr>
                <a:t>等论文</a:t>
              </a:r>
              <a:r>
                <a:rPr lang="en-US" altLang="zh-CN" sz="1200">
                  <a:latin typeface="华文中宋" panose="02010600040101010101" pitchFamily="2" charset="-122"/>
                  <a:ea typeface="华文中宋" panose="02010600040101010101" pitchFamily="2" charset="-122"/>
                </a:rPr>
                <a:t>6</a:t>
              </a:r>
              <a:r>
                <a:rPr lang="zh-CN" altLang="en-US" sz="1200">
                  <a:latin typeface="华文中宋" panose="02010600040101010101" pitchFamily="2" charset="-122"/>
                  <a:ea typeface="华文中宋" panose="02010600040101010101" pitchFamily="2" charset="-122"/>
                </a:rPr>
                <a:t>篇，授权专利</a:t>
              </a:r>
              <a:r>
                <a:rPr lang="en-US" altLang="zh-CN" sz="1200">
                  <a:latin typeface="华文中宋" panose="02010600040101010101" pitchFamily="2" charset="-122"/>
                  <a:ea typeface="华文中宋" panose="02010600040101010101" pitchFamily="2" charset="-122"/>
                </a:rPr>
                <a:t>19</a:t>
              </a:r>
              <a:r>
                <a:rPr lang="zh-CN" altLang="en-US" sz="1200">
                  <a:latin typeface="华文中宋" panose="02010600040101010101" pitchFamily="2" charset="-122"/>
                  <a:ea typeface="华文中宋" panose="02010600040101010101" pitchFamily="2" charset="-122"/>
                </a:rPr>
                <a:t>项。</a:t>
              </a:r>
              <a:endParaRPr lang="zh-CN" altLang="en-US" sz="1200" dirty="0">
                <a:latin typeface="华文中宋" panose="02010600040101010101" pitchFamily="2" charset="-122"/>
                <a:ea typeface="华文中宋" panose="02010600040101010101" pitchFamily="2" charset="-122"/>
              </a:endParaRPr>
            </a:p>
          </p:txBody>
        </p:sp>
      </p:grpSp>
      <p:pic>
        <p:nvPicPr>
          <p:cNvPr id="13" name="图片 12">
            <a:extLst>
              <a:ext uri="{FF2B5EF4-FFF2-40B4-BE49-F238E27FC236}">
                <a16:creationId xmlns:a16="http://schemas.microsoft.com/office/drawing/2014/main" id="{6F8A665D-C888-A0B5-6861-38FEFED4361E}"/>
              </a:ext>
            </a:extLst>
          </p:cNvPr>
          <p:cNvPicPr>
            <a:picLocks noChangeAspect="1"/>
          </p:cNvPicPr>
          <p:nvPr/>
        </p:nvPicPr>
        <p:blipFill>
          <a:blip r:embed="rId6"/>
          <a:stretch>
            <a:fillRect/>
          </a:stretch>
        </p:blipFill>
        <p:spPr>
          <a:xfrm>
            <a:off x="6784752" y="815693"/>
            <a:ext cx="4947962" cy="4464614"/>
          </a:xfrm>
          <a:prstGeom prst="rect">
            <a:avLst/>
          </a:prstGeom>
        </p:spPr>
      </p:pic>
    </p:spTree>
    <p:extLst>
      <p:ext uri="{BB962C8B-B14F-4D97-AF65-F5344CB8AC3E}">
        <p14:creationId xmlns:p14="http://schemas.microsoft.com/office/powerpoint/2010/main" val="3505710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一、成果</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A6B8A09D-48D8-3028-A272-0763F7B5E5B4}"/>
              </a:ext>
            </a:extLst>
          </p:cNvPr>
          <p:cNvSpPr txBox="1"/>
          <p:nvPr/>
        </p:nvSpPr>
        <p:spPr>
          <a:xfrm>
            <a:off x="1703695" y="234215"/>
            <a:ext cx="2520175"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1.1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发表论文</a:t>
            </a:r>
            <a:endParaRPr lang="zh-CN" altLang="en-US" sz="1400">
              <a:latin typeface="Times New Roman" panose="02020603050405020304" pitchFamily="18" charset="0"/>
              <a:cs typeface="Times New Roman" panose="02020603050405020304" pitchFamily="18" charset="0"/>
            </a:endParaRPr>
          </a:p>
        </p:txBody>
      </p:sp>
      <p:graphicFrame>
        <p:nvGraphicFramePr>
          <p:cNvPr id="17" name="表格 16">
            <a:extLst>
              <a:ext uri="{FF2B5EF4-FFF2-40B4-BE49-F238E27FC236}">
                <a16:creationId xmlns:a16="http://schemas.microsoft.com/office/drawing/2014/main" id="{4B97482E-8604-B1AA-3774-093AF92A803B}"/>
              </a:ext>
            </a:extLst>
          </p:cNvPr>
          <p:cNvGraphicFramePr>
            <a:graphicFrameLocks noGrp="1"/>
          </p:cNvGraphicFramePr>
          <p:nvPr/>
        </p:nvGraphicFramePr>
        <p:xfrm>
          <a:off x="4597710" y="1257035"/>
          <a:ext cx="7042675" cy="4014522"/>
        </p:xfrm>
        <a:graphic>
          <a:graphicData uri="http://schemas.openxmlformats.org/drawingml/2006/table">
            <a:tbl>
              <a:tblPr/>
              <a:tblGrid>
                <a:gridCol w="431491">
                  <a:extLst>
                    <a:ext uri="{9D8B030D-6E8A-4147-A177-3AD203B41FA5}">
                      <a16:colId xmlns:a16="http://schemas.microsoft.com/office/drawing/2014/main" val="2415521431"/>
                    </a:ext>
                  </a:extLst>
                </a:gridCol>
                <a:gridCol w="1002186">
                  <a:extLst>
                    <a:ext uri="{9D8B030D-6E8A-4147-A177-3AD203B41FA5}">
                      <a16:colId xmlns:a16="http://schemas.microsoft.com/office/drawing/2014/main" val="745084117"/>
                    </a:ext>
                  </a:extLst>
                </a:gridCol>
                <a:gridCol w="5116674">
                  <a:extLst>
                    <a:ext uri="{9D8B030D-6E8A-4147-A177-3AD203B41FA5}">
                      <a16:colId xmlns:a16="http://schemas.microsoft.com/office/drawing/2014/main" val="3007304696"/>
                    </a:ext>
                  </a:extLst>
                </a:gridCol>
                <a:gridCol w="492324">
                  <a:extLst>
                    <a:ext uri="{9D8B030D-6E8A-4147-A177-3AD203B41FA5}">
                      <a16:colId xmlns:a16="http://schemas.microsoft.com/office/drawing/2014/main" val="3029761591"/>
                    </a:ext>
                  </a:extLst>
                </a:gridCol>
              </a:tblGrid>
              <a:tr h="450683">
                <a:tc>
                  <a:txBody>
                    <a:bodyPr/>
                    <a:lstStyle/>
                    <a:p>
                      <a:pPr algn="ctr" fontAlgn="ctr">
                        <a:lnSpc>
                          <a:spcPct val="100000"/>
                        </a:lnSpc>
                      </a:pPr>
                      <a:r>
                        <a:rPr lang="zh-CN" altLang="en-US"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序号</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00000"/>
                        </a:lnSpc>
                      </a:pPr>
                      <a:r>
                        <a:rPr lang="zh-CN" altLang="en-US"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期刊名称</a:t>
                      </a: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00000"/>
                        </a:lnSpc>
                      </a:pPr>
                      <a:r>
                        <a:rPr lang="zh-CN" altLang="en-US"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论文名称</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00000"/>
                        </a:lnSpc>
                      </a:pPr>
                      <a:r>
                        <a:rPr lang="en-US" altLang="zh-CN"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IF</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7339727"/>
                  </a:ext>
                </a:extLst>
              </a:tr>
              <a:tr h="465844">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1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Journal of CO</a:t>
                      </a:r>
                      <a:r>
                        <a:rPr lang="en-US" sz="1200" b="0" i="0" u="none" strike="noStrike" baseline="-25000">
                          <a:solidFill>
                            <a:schemeClr val="tx1"/>
                          </a:solidFill>
                          <a:effectLst/>
                          <a:latin typeface="Times New Roman" panose="02020603050405020304" pitchFamily="18" charset="0"/>
                          <a:cs typeface="Times New Roman" panose="02020603050405020304" pitchFamily="18" charset="0"/>
                        </a:rPr>
                        <a:t>2</a:t>
                      </a:r>
                      <a:r>
                        <a:rPr lang="en-US" sz="1200" b="0" i="0" u="none" strike="noStrike">
                          <a:solidFill>
                            <a:schemeClr val="tx1"/>
                          </a:solidFill>
                          <a:effectLst/>
                          <a:latin typeface="Times New Roman" panose="02020603050405020304" pitchFamily="18" charset="0"/>
                          <a:cs typeface="Times New Roman" panose="02020603050405020304" pitchFamily="18" charset="0"/>
                        </a:rPr>
                        <a:t> Utilization</a:t>
                      </a:r>
                    </a:p>
                  </a:txBody>
                  <a:tcPr marL="6350" marR="6350" marT="635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CO</a:t>
                      </a:r>
                      <a:r>
                        <a:rPr lang="en-US" sz="1200" b="0" i="0" u="none" strike="noStrike" baseline="-25000">
                          <a:solidFill>
                            <a:schemeClr val="tx1"/>
                          </a:solidFill>
                          <a:effectLst/>
                          <a:latin typeface="Times New Roman" panose="02020603050405020304" pitchFamily="18" charset="0"/>
                          <a:cs typeface="Times New Roman" panose="02020603050405020304" pitchFamily="18" charset="0"/>
                        </a:rPr>
                        <a:t>2</a:t>
                      </a:r>
                      <a:r>
                        <a:rPr lang="en-US" sz="1200" b="0" i="0" u="none" strike="noStrike">
                          <a:solidFill>
                            <a:schemeClr val="tx1"/>
                          </a:solidFill>
                          <a:effectLst/>
                          <a:latin typeface="Times New Roman" panose="02020603050405020304" pitchFamily="18" charset="0"/>
                          <a:cs typeface="Times New Roman" panose="02020603050405020304" pitchFamily="18" charset="0"/>
                        </a:rPr>
                        <a:t> Injection Improves the High-temperature Performances of Cr-bearing Vanadia-titania Magnetite Smelting in Blast Furnace</a:t>
                      </a:r>
                    </a:p>
                  </a:txBody>
                  <a:tcPr marL="6350" marR="6350" marT="635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7.132</a:t>
                      </a:r>
                    </a:p>
                  </a:txBody>
                  <a:tcPr marL="6350" marR="6350" marT="635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1556507"/>
                  </a:ext>
                </a:extLst>
              </a:tr>
              <a:tr h="465844">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2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Surfaces and Interfaces</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Study on the High-temperature Properties of High-titania Slags Produced with Cr-bearing Vanadia-titania Magnetite Smelting in Blast Furnace</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4.837</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88637214"/>
                  </a:ext>
                </a:extLst>
              </a:tr>
              <a:tr h="465844">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3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Journal of Sustainable Metallurgy</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Novel CO</a:t>
                      </a:r>
                      <a:r>
                        <a:rPr lang="en-US" sz="1200" b="0" i="0" u="none" strike="noStrike" baseline="-25000">
                          <a:solidFill>
                            <a:schemeClr val="tx1"/>
                          </a:solidFill>
                          <a:effectLst/>
                          <a:latin typeface="Times New Roman" panose="02020603050405020304" pitchFamily="18" charset="0"/>
                          <a:cs typeface="Times New Roman" panose="02020603050405020304" pitchFamily="18" charset="0"/>
                        </a:rPr>
                        <a:t>2</a:t>
                      </a:r>
                      <a:r>
                        <a:rPr lang="en-US" sz="1200" b="0" i="0" u="none" strike="noStrike">
                          <a:solidFill>
                            <a:schemeClr val="tx1"/>
                          </a:solidFill>
                          <a:effectLst/>
                          <a:latin typeface="Times New Roman" panose="02020603050405020304" pitchFamily="18" charset="0"/>
                          <a:cs typeface="Times New Roman" panose="02020603050405020304" pitchFamily="18" charset="0"/>
                        </a:rPr>
                        <a:t> Recycling and Reuse Strategy: Reinjection of Hot Metallurgical Off-Gas into </a:t>
                      </a:r>
                      <a:r>
                        <a:rPr lang="en-US" altLang="zh-CN" sz="1200" b="0" i="0" u="none" strike="noStrike">
                          <a:solidFill>
                            <a:schemeClr val="tx1"/>
                          </a:solidFill>
                          <a:effectLst/>
                          <a:latin typeface="Times New Roman" panose="02020603050405020304" pitchFamily="18" charset="0"/>
                          <a:cs typeface="Times New Roman" panose="02020603050405020304" pitchFamily="18" charset="0"/>
                        </a:rPr>
                        <a:t>a</a:t>
                      </a:r>
                      <a:r>
                        <a:rPr lang="en-US" sz="1200" b="0" i="0" u="none" strike="noStrike">
                          <a:solidFill>
                            <a:schemeClr val="tx1"/>
                          </a:solidFill>
                          <a:effectLst/>
                          <a:latin typeface="Times New Roman" panose="02020603050405020304" pitchFamily="18" charset="0"/>
                          <a:cs typeface="Times New Roman" panose="02020603050405020304" pitchFamily="18" charset="0"/>
                        </a:rPr>
                        <a:t> Vanadiferous Titanomagnetite Ore Blast Furnace</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2.347</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35790363"/>
                  </a:ext>
                </a:extLst>
              </a:tr>
              <a:tr h="694790">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4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Steel research international</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The Effect of Abandoned Basic Oxygen Furnace Gas Blowing on the Softening-Melting-Dripping Performance of Full High Cr-Bearing Vanadia-Titania Magnetite Pellets</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2.00</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25603583"/>
                  </a:ext>
                </a:extLst>
              </a:tr>
              <a:tr h="450683">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5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Steel research international</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Physicochemical Phenomena of CO</a:t>
                      </a:r>
                      <a:r>
                        <a:rPr lang="en-US" sz="1200" b="0" i="0" u="none" strike="noStrike" baseline="-25000">
                          <a:solidFill>
                            <a:schemeClr val="tx1"/>
                          </a:solidFill>
                          <a:effectLst/>
                          <a:latin typeface="Times New Roman" panose="02020603050405020304" pitchFamily="18" charset="0"/>
                          <a:cs typeface="Times New Roman" panose="02020603050405020304" pitchFamily="18" charset="0"/>
                        </a:rPr>
                        <a:t>2</a:t>
                      </a:r>
                      <a:r>
                        <a:rPr lang="en-US" sz="1200" b="0" i="0" u="none" strike="noStrike">
                          <a:solidFill>
                            <a:schemeClr val="tx1"/>
                          </a:solidFill>
                          <a:effectLst/>
                          <a:latin typeface="Times New Roman" panose="02020603050405020304" pitchFamily="18" charset="0"/>
                          <a:cs typeface="Times New Roman" panose="02020603050405020304" pitchFamily="18" charset="0"/>
                        </a:rPr>
                        <a:t> Injection in Polymetallic Ironmaking</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2.00</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1882664"/>
                  </a:ext>
                </a:extLst>
              </a:tr>
              <a:tr h="465844">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6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Metals</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Kinetics of Smelting Chromia–Bearing Vanadiferous Titanomagnetite Ore via High-Temperature CO</a:t>
                      </a:r>
                      <a:r>
                        <a:rPr lang="en-US" sz="1200" b="0" i="0" u="none" strike="noStrike" baseline="-25000">
                          <a:solidFill>
                            <a:schemeClr val="tx1"/>
                          </a:solidFill>
                          <a:effectLst/>
                          <a:latin typeface="Times New Roman" panose="02020603050405020304" pitchFamily="18" charset="0"/>
                          <a:cs typeface="Times New Roman" panose="02020603050405020304" pitchFamily="18" charset="0"/>
                        </a:rPr>
                        <a:t>2</a:t>
                      </a:r>
                      <a:r>
                        <a:rPr lang="en-US" sz="1200" b="0" i="0" u="none" strike="noStrike">
                          <a:solidFill>
                            <a:schemeClr val="tx1"/>
                          </a:solidFill>
                          <a:effectLst/>
                          <a:latin typeface="Times New Roman" panose="02020603050405020304" pitchFamily="18" charset="0"/>
                          <a:cs typeface="Times New Roman" panose="02020603050405020304" pitchFamily="18" charset="0"/>
                        </a:rPr>
                        <a:t>-Containing Gas Injection</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2.351</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5782650"/>
                  </a:ext>
                </a:extLst>
              </a:tr>
              <a:tr h="465844">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7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Processes</a:t>
                      </a:r>
                    </a:p>
                  </a:txBody>
                  <a:tcPr marL="6350" marR="6350" marT="635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Kinetics on Chromium-Bearing Vanadia-Titania Magnetite Smelting with High-Basicity Pellet</a:t>
                      </a:r>
                    </a:p>
                  </a:txBody>
                  <a:tcPr marL="6350" marR="6350" marT="635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2.847</a:t>
                      </a:r>
                    </a:p>
                  </a:txBody>
                  <a:tcPr marL="6350" marR="6350" marT="635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4852212"/>
                  </a:ext>
                </a:extLst>
              </a:tr>
            </a:tbl>
          </a:graphicData>
        </a:graphic>
      </p:graphicFrame>
      <p:pic>
        <p:nvPicPr>
          <p:cNvPr id="19" name="图片 18">
            <a:extLst>
              <a:ext uri="{FF2B5EF4-FFF2-40B4-BE49-F238E27FC236}">
                <a16:creationId xmlns:a16="http://schemas.microsoft.com/office/drawing/2014/main" id="{F80771F8-4F28-47F0-5448-9941DD67E9B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Layer>
                </a14:imgProps>
              </a:ext>
            </a:extLst>
          </a:blip>
          <a:stretch>
            <a:fillRect/>
          </a:stretch>
        </p:blipFill>
        <p:spPr>
          <a:xfrm>
            <a:off x="389563" y="708753"/>
            <a:ext cx="4098535" cy="49986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004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974868B-91F0-B449-3B2E-B240A596ED1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Effect>
                      <a14:brightnessContrast contrast="-20000"/>
                    </a14:imgEffect>
                  </a14:imgLayer>
                </a14:imgProps>
              </a:ext>
            </a:extLst>
          </a:blip>
          <a:stretch>
            <a:fillRect/>
          </a:stretch>
        </p:blipFill>
        <p:spPr>
          <a:xfrm>
            <a:off x="422019" y="748335"/>
            <a:ext cx="4833253" cy="4833253"/>
          </a:xfrm>
          <a:prstGeom prst="rect">
            <a:avLst/>
          </a:prstGeom>
        </p:spPr>
      </p:pic>
      <p:sp>
        <p:nvSpPr>
          <p:cNvPr id="4" name="标题 1">
            <a:extLst>
              <a:ext uri="{FF2B5EF4-FFF2-40B4-BE49-F238E27FC236}">
                <a16:creationId xmlns:a16="http://schemas.microsoft.com/office/drawing/2014/main" id="{0F7ECCC6-BFB0-EC45-33F5-ED8711B5161F}"/>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一、成果</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A6B8A09D-48D8-3028-A272-0763F7B5E5B4}"/>
              </a:ext>
            </a:extLst>
          </p:cNvPr>
          <p:cNvSpPr txBox="1"/>
          <p:nvPr/>
        </p:nvSpPr>
        <p:spPr>
          <a:xfrm>
            <a:off x="1703695" y="234215"/>
            <a:ext cx="2520175"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1.2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授权专利</a:t>
            </a:r>
            <a:endParaRPr lang="zh-CN" altLang="en-US" sz="1400">
              <a:latin typeface="Times New Roman" panose="02020603050405020304" pitchFamily="18" charset="0"/>
              <a:cs typeface="Times New Roman" panose="02020603050405020304" pitchFamily="18" charset="0"/>
            </a:endParaRPr>
          </a:p>
        </p:txBody>
      </p:sp>
      <p:graphicFrame>
        <p:nvGraphicFramePr>
          <p:cNvPr id="17" name="表格 16">
            <a:extLst>
              <a:ext uri="{FF2B5EF4-FFF2-40B4-BE49-F238E27FC236}">
                <a16:creationId xmlns:a16="http://schemas.microsoft.com/office/drawing/2014/main" id="{4B97482E-8604-B1AA-3774-093AF92A803B}"/>
              </a:ext>
            </a:extLst>
          </p:cNvPr>
          <p:cNvGraphicFramePr>
            <a:graphicFrameLocks noGrp="1"/>
          </p:cNvGraphicFramePr>
          <p:nvPr/>
        </p:nvGraphicFramePr>
        <p:xfrm>
          <a:off x="5533963" y="541992"/>
          <a:ext cx="6034603" cy="5245940"/>
        </p:xfrm>
        <a:graphic>
          <a:graphicData uri="http://schemas.openxmlformats.org/drawingml/2006/table">
            <a:tbl>
              <a:tblPr/>
              <a:tblGrid>
                <a:gridCol w="444072">
                  <a:extLst>
                    <a:ext uri="{9D8B030D-6E8A-4147-A177-3AD203B41FA5}">
                      <a16:colId xmlns:a16="http://schemas.microsoft.com/office/drawing/2014/main" val="2415521431"/>
                    </a:ext>
                  </a:extLst>
                </a:gridCol>
                <a:gridCol w="1597295">
                  <a:extLst>
                    <a:ext uri="{9D8B030D-6E8A-4147-A177-3AD203B41FA5}">
                      <a16:colId xmlns:a16="http://schemas.microsoft.com/office/drawing/2014/main" val="745084117"/>
                    </a:ext>
                  </a:extLst>
                </a:gridCol>
                <a:gridCol w="3993236">
                  <a:extLst>
                    <a:ext uri="{9D8B030D-6E8A-4147-A177-3AD203B41FA5}">
                      <a16:colId xmlns:a16="http://schemas.microsoft.com/office/drawing/2014/main" val="3007304696"/>
                    </a:ext>
                  </a:extLst>
                </a:gridCol>
              </a:tblGrid>
              <a:tr h="262297">
                <a:tc>
                  <a:txBody>
                    <a:bodyPr/>
                    <a:lstStyle/>
                    <a:p>
                      <a:pPr algn="ctr" fontAlgn="ctr">
                        <a:lnSpc>
                          <a:spcPct val="100000"/>
                        </a:lnSpc>
                      </a:pPr>
                      <a:r>
                        <a:rPr lang="zh-CN" altLang="en-US"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序号</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00000"/>
                        </a:lnSpc>
                      </a:pPr>
                      <a:r>
                        <a:rPr lang="zh-CN" altLang="en-US"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公开号</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lnSpc>
                          <a:spcPct val="100000"/>
                        </a:lnSpc>
                      </a:pPr>
                      <a:r>
                        <a:rPr lang="zh-CN" altLang="en-US"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授权专利</a:t>
                      </a:r>
                      <a:endParaRPr lang="zh-CN" altLang="en-US" sz="1200" b="1"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7339727"/>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1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201910234336.7</a:t>
                      </a:r>
                    </a:p>
                  </a:txBody>
                  <a:tcPr marL="6350" marR="6350" marT="635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一种强化钒钛矿高炉冶炼的系统及方法</a:t>
                      </a:r>
                    </a:p>
                  </a:txBody>
                  <a:tcPr marL="6350" marR="6350" marT="635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1556507"/>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2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201910105827.1</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一种利用氧化钙制备中低碱度全钒钛自熔性球团矿的方法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88637214"/>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3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201910230888.0</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一种炼钢烟气自循环复合吹炼系统和方法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35790363"/>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4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201910234834.1</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一种利用高温转炉废气的垃圾焚烧系统及方法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25603583"/>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5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201910234833.7</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一种利用钢产废气优化</a:t>
                      </a:r>
                      <a:r>
                        <a:rPr lang="en-US" altLang="zh-CN" sz="1200" b="0" i="0" u="none" strike="noStrike">
                          <a:solidFill>
                            <a:srgbClr val="000000"/>
                          </a:solidFill>
                          <a:effectLst/>
                          <a:latin typeface="Times New Roman" panose="02020603050405020304" pitchFamily="18" charset="0"/>
                          <a:ea typeface="宋体" panose="02010600030101010101" pitchFamily="2" charset="-122"/>
                        </a:rPr>
                        <a:t>HIsmelt</a:t>
                      </a:r>
                      <a:r>
                        <a:rPr lang="zh-CN" altLang="en-US" sz="1200" b="0" i="0" u="none" strike="noStrike">
                          <a:solidFill>
                            <a:srgbClr val="000000"/>
                          </a:solidFill>
                          <a:effectLst/>
                          <a:latin typeface="宋体" panose="02010600030101010101" pitchFamily="2" charset="-122"/>
                          <a:ea typeface="宋体" panose="02010600030101010101" pitchFamily="2" charset="-122"/>
                        </a:rPr>
                        <a:t>熔融还原的系统及方法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1882664"/>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6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201910257563.1</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一种利用转炉废气预热废钢的装置及方法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5782650"/>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7 </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201910105819.7</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一种外加碳酸钙制备高碱度含铬全钒钛球团矿的方法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74852212"/>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8</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201910105435.5</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一种制备中低碱度含铬全钒钛自熔性球团矿的方法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68647671"/>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9</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201910257564.6</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一种强化烧结的实验装置及方法</a:t>
                      </a:r>
                    </a:p>
                  </a:txBody>
                  <a:tcPr marL="6350" marR="6350" marT="635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61283835"/>
                  </a:ext>
                </a:extLst>
              </a:tr>
              <a:tr h="262297">
                <a:tc>
                  <a:txBody>
                    <a:bodyPr/>
                    <a:lstStyle/>
                    <a:p>
                      <a:pPr algn="ctr" fontAlgn="ctr">
                        <a:lnSpc>
                          <a:spcPct val="100000"/>
                        </a:lnSpc>
                      </a:pPr>
                      <a:r>
                        <a:rPr lang="en-US" altLang="zh-CN" sz="1200" u="none" strike="noStrike">
                          <a:effectLst/>
                          <a:latin typeface="Times New Roman" panose="02020603050405020304" pitchFamily="18" charset="0"/>
                          <a:ea typeface="华文中宋" panose="02010600040101010101" pitchFamily="2" charset="-122"/>
                          <a:cs typeface="Times New Roman" panose="02020603050405020304" pitchFamily="18" charset="0"/>
                        </a:rPr>
                        <a:t>10</a:t>
                      </a:r>
                      <a:endPar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rgbClr val="000000"/>
                          </a:solidFill>
                          <a:effectLst/>
                          <a:latin typeface="Times New Roman" panose="02020603050405020304" pitchFamily="18" charset="0"/>
                          <a:ea typeface="宋体" panose="02010600030101010101" pitchFamily="2" charset="-122"/>
                        </a:rPr>
                        <a:t>201910105820.X</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一种采用氧化钙制备高碱度含铬钒钛球团矿的方法</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282945"/>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11</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201910230887.6</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一种近零排放的钢产烟气余热回收系统</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273592"/>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12</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201910234329.7</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转炉烟气处理和还原全钒钛球团的复合系统和方法</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6074257"/>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13</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201910234816.3</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一种优化钒钛矿软熔滴落测试的气体加热装置</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152309"/>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14</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200" b="0" i="0" u="none" strike="noStrike">
                          <a:solidFill>
                            <a:srgbClr val="000000"/>
                          </a:solidFill>
                          <a:effectLst/>
                          <a:latin typeface="Times New Roman" panose="02020603050405020304" pitchFamily="18" charset="0"/>
                          <a:ea typeface="宋体" panose="02010600030101010101" pitchFamily="2" charset="-122"/>
                        </a:rPr>
                        <a:t>201910234831.8</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宋体" panose="02010600030101010101" pitchFamily="2" charset="-122"/>
                          <a:ea typeface="宋体" panose="02010600030101010101" pitchFamily="2" charset="-122"/>
                        </a:rPr>
                        <a:t>一种转炉烟气处理和甲醇制备的联合系统及方法</a:t>
                      </a:r>
                    </a:p>
                  </a:txBody>
                  <a:tcPr marL="6350" marR="6350" marT="635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6191009"/>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15</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1200" b="0" i="0" u="none" strike="noStrike">
                          <a:solidFill>
                            <a:srgbClr val="000000"/>
                          </a:solidFill>
                          <a:effectLst/>
                          <a:latin typeface="Times New Roman" panose="02020603050405020304" pitchFamily="18" charset="0"/>
                          <a:ea typeface="宋体" panose="02010600030101010101" pitchFamily="2" charset="-122"/>
                        </a:rPr>
                        <a:t>202110099418.2</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200" b="0" i="0" u="none" strike="noStrike">
                          <a:solidFill>
                            <a:srgbClr val="000000"/>
                          </a:solidFill>
                          <a:effectLst/>
                          <a:latin typeface="宋体" panose="02010600030101010101" pitchFamily="2" charset="-122"/>
                          <a:ea typeface="宋体" panose="02010600030101010101" pitchFamily="2" charset="-122"/>
                        </a:rPr>
                        <a:t>一种利用转炉废气阴干造球的方法</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5125319"/>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16</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1200" b="0" i="0" u="none" strike="noStrike">
                          <a:solidFill>
                            <a:srgbClr val="000000"/>
                          </a:solidFill>
                          <a:effectLst/>
                          <a:latin typeface="Times New Roman" panose="02020603050405020304" pitchFamily="18" charset="0"/>
                          <a:ea typeface="宋体" panose="02010600030101010101" pitchFamily="2" charset="-122"/>
                        </a:rPr>
                        <a:t>202110219527.3</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200" b="0" i="0" u="none" strike="noStrike">
                          <a:solidFill>
                            <a:srgbClr val="000000"/>
                          </a:solidFill>
                          <a:effectLst/>
                          <a:latin typeface="宋体" panose="02010600030101010101" pitchFamily="2" charset="-122"/>
                          <a:ea typeface="宋体" panose="02010600030101010101" pitchFamily="2" charset="-122"/>
                        </a:rPr>
                        <a:t>一种高炉炉底结构及高炉</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637705"/>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17</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1200" b="0" i="0" u="none" strike="noStrike">
                          <a:solidFill>
                            <a:srgbClr val="000000"/>
                          </a:solidFill>
                          <a:effectLst/>
                          <a:latin typeface="Times New Roman" panose="02020603050405020304" pitchFamily="18" charset="0"/>
                          <a:ea typeface="宋体" panose="02010600030101010101" pitchFamily="2" charset="-122"/>
                        </a:rPr>
                        <a:t>202110066580.4</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200" b="0" i="0" u="none" strike="noStrike">
                          <a:solidFill>
                            <a:srgbClr val="000000"/>
                          </a:solidFill>
                          <a:effectLst/>
                          <a:latin typeface="宋体" panose="02010600030101010101" pitchFamily="2" charset="-122"/>
                          <a:ea typeface="宋体" panose="02010600030101010101" pitchFamily="2" charset="-122"/>
                        </a:rPr>
                        <a:t>一种制备大尺寸复合钒钛球团矿的方法</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8866254"/>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18</a:t>
                      </a:r>
                    </a:p>
                  </a:txBody>
                  <a:tcPr marL="7008" marR="7008" marT="7008"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1200" b="0" i="0" u="none" strike="noStrike">
                          <a:solidFill>
                            <a:srgbClr val="000000"/>
                          </a:solidFill>
                          <a:effectLst/>
                          <a:latin typeface="Times New Roman" panose="02020603050405020304" pitchFamily="18" charset="0"/>
                          <a:ea typeface="宋体" panose="02010600030101010101" pitchFamily="2" charset="-122"/>
                        </a:rPr>
                        <a:t>202110220411.1</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200" b="0" i="0" u="none" strike="noStrike">
                          <a:solidFill>
                            <a:srgbClr val="000000"/>
                          </a:solidFill>
                          <a:effectLst/>
                          <a:latin typeface="宋体" panose="02010600030101010101" pitchFamily="2" charset="-122"/>
                          <a:ea typeface="宋体" panose="02010600030101010101" pitchFamily="2" charset="-122"/>
                        </a:rPr>
                        <a:t>一种含碳球团还原的转底炉装置及方法</a:t>
                      </a:r>
                    </a:p>
                  </a:txBody>
                  <a:tcPr marL="6350" marR="6350" marT="6350" marB="0">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539898"/>
                  </a:ext>
                </a:extLst>
              </a:tr>
              <a:tr h="262297">
                <a:tc>
                  <a:txBody>
                    <a:bodyPr/>
                    <a:lstStyle/>
                    <a:p>
                      <a:pPr algn="ctr" fontAlgn="ctr">
                        <a:lnSpc>
                          <a:spcPct val="100000"/>
                        </a:lnSpc>
                      </a:pPr>
                      <a:r>
                        <a:rPr lang="en-US" altLang="zh-CN" sz="1200" b="0" i="0" u="none" strike="noStrike">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19</a:t>
                      </a:r>
                    </a:p>
                  </a:txBody>
                  <a:tcPr marL="7008" marR="7008" marT="7008"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sz="1200" b="0" i="0" u="none" strike="noStrike">
                          <a:solidFill>
                            <a:srgbClr val="000000"/>
                          </a:solidFill>
                          <a:effectLst/>
                          <a:latin typeface="Times New Roman" panose="02020603050405020304" pitchFamily="18" charset="0"/>
                          <a:ea typeface="宋体" panose="02010600030101010101" pitchFamily="2" charset="-122"/>
                        </a:rPr>
                        <a:t>202110097782.5</a:t>
                      </a:r>
                    </a:p>
                  </a:txBody>
                  <a:tcPr marL="6350" marR="6350" marT="635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200" b="0" i="0" u="none" strike="noStrike">
                          <a:solidFill>
                            <a:srgbClr val="000000"/>
                          </a:solidFill>
                          <a:effectLst/>
                          <a:latin typeface="宋体" panose="02010600030101010101" pitchFamily="2" charset="-122"/>
                          <a:ea typeface="宋体" panose="02010600030101010101" pitchFamily="2" charset="-122"/>
                        </a:rPr>
                        <a:t>一种添加预热废钢的钒钛高炉冶炼方法</a:t>
                      </a:r>
                    </a:p>
                  </a:txBody>
                  <a:tcPr marL="6350" marR="6350" marT="635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2132391"/>
                  </a:ext>
                </a:extLst>
              </a:tr>
            </a:tbl>
          </a:graphicData>
        </a:graphic>
      </p:graphicFrame>
    </p:spTree>
    <p:extLst>
      <p:ext uri="{BB962C8B-B14F-4D97-AF65-F5344CB8AC3E}">
        <p14:creationId xmlns:p14="http://schemas.microsoft.com/office/powerpoint/2010/main" val="1138693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1DA5F0-1AFA-4A34-030A-CF5786692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252" y="0"/>
            <a:ext cx="9187173" cy="6096000"/>
          </a:xfrm>
          <a:prstGeom prst="rect">
            <a:avLst/>
          </a:prstGeom>
        </p:spPr>
      </p:pic>
      <p:grpSp>
        <p:nvGrpSpPr>
          <p:cNvPr id="15" name="组合 14">
            <a:extLst>
              <a:ext uri="{FF2B5EF4-FFF2-40B4-BE49-F238E27FC236}">
                <a16:creationId xmlns:a16="http://schemas.microsoft.com/office/drawing/2014/main" id="{F21F12EF-5505-406C-84D6-F974354D9F20}"/>
              </a:ext>
            </a:extLst>
          </p:cNvPr>
          <p:cNvGrpSpPr/>
          <p:nvPr/>
        </p:nvGrpSpPr>
        <p:grpSpPr>
          <a:xfrm>
            <a:off x="0" y="0"/>
            <a:ext cx="12191999" cy="6096000"/>
            <a:chOff x="0" y="0"/>
            <a:chExt cx="12191999" cy="6096000"/>
          </a:xfrm>
        </p:grpSpPr>
        <p:sp>
          <p:nvSpPr>
            <p:cNvPr id="6" name="矩形 5">
              <a:extLst>
                <a:ext uri="{FF2B5EF4-FFF2-40B4-BE49-F238E27FC236}">
                  <a16:creationId xmlns:a16="http://schemas.microsoft.com/office/drawing/2014/main" id="{7449A705-80C2-465D-9F09-379D5F3B3E86}"/>
                </a:ext>
              </a:extLst>
            </p:cNvPr>
            <p:cNvSpPr/>
            <p:nvPr/>
          </p:nvSpPr>
          <p:spPr>
            <a:xfrm>
              <a:off x="3184616" y="0"/>
              <a:ext cx="9007383" cy="6096000"/>
            </a:xfrm>
            <a:prstGeom prst="rect">
              <a:avLst/>
            </a:prstGeom>
            <a:gradFill flip="none" rotWithShape="1">
              <a:gsLst>
                <a:gs pos="18000">
                  <a:srgbClr val="494949">
                    <a:alpha val="0"/>
                  </a:srgbClr>
                </a:gs>
                <a:gs pos="0">
                  <a:schemeClr val="tx1">
                    <a:lumMod val="100000"/>
                  </a:schemeClr>
                </a:gs>
                <a:gs pos="100000">
                  <a:schemeClr val="bg1">
                    <a:lumMod val="10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0EC6B2A-5E82-45B5-9A1B-A08629A03070}"/>
                </a:ext>
              </a:extLst>
            </p:cNvPr>
            <p:cNvSpPr/>
            <p:nvPr/>
          </p:nvSpPr>
          <p:spPr>
            <a:xfrm>
              <a:off x="0" y="0"/>
              <a:ext cx="3184615" cy="609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sx="91000" sy="91000" algn="tl" rotWithShape="0">
                    <a:srgbClr val="C00000">
                      <a:alpha val="40000"/>
                    </a:srgbClr>
                  </a:outerShdw>
                </a:effectLst>
              </a:endParaRPr>
            </a:p>
          </p:txBody>
        </p:sp>
      </p:grpSp>
      <p:sp>
        <p:nvSpPr>
          <p:cNvPr id="3074" name="标题 1">
            <a:extLst>
              <a:ext uri="{FF2B5EF4-FFF2-40B4-BE49-F238E27FC236}">
                <a16:creationId xmlns:a16="http://schemas.microsoft.com/office/drawing/2014/main" id="{5F7BECE3-97E8-40F9-B652-F059D7045C3E}"/>
              </a:ext>
            </a:extLst>
          </p:cNvPr>
          <p:cNvSpPr>
            <a:spLocks noGrp="1" noChangeArrowheads="1"/>
          </p:cNvSpPr>
          <p:nvPr>
            <p:ph type="ctrTitle" idx="4294967295"/>
          </p:nvPr>
        </p:nvSpPr>
        <p:spPr>
          <a:xfrm>
            <a:off x="2328881" y="1515145"/>
            <a:ext cx="662857" cy="4069909"/>
          </a:xfrm>
          <a:ln/>
          <a:effectLst>
            <a:outerShdw blurRad="50800" dist="38100" dir="2700000" algn="tl" rotWithShape="0">
              <a:schemeClr val="bg1">
                <a:alpha val="40000"/>
              </a:schemeClr>
            </a:outerShdw>
          </a:effectLst>
        </p:spPr>
        <p:txBody>
          <a:bodyPr>
            <a:noAutofit/>
          </a:bodyPr>
          <a:lstStyle/>
          <a:p>
            <a:pPr algn="dist"/>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迟</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滞</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排</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放</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增</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值</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应</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用</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基</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础</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研</a:t>
            </a:r>
            <a:br>
              <a:rPr lang="en-US" altLang="zh-CN"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br>
            <a:r>
              <a:rPr lang="zh-CN" altLang="en-US" sz="2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究</a:t>
            </a:r>
            <a:endParaRPr lang="en-US" altLang="zh-CN" sz="2000" b="1"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7" name="组合 6">
            <a:extLst>
              <a:ext uri="{FF2B5EF4-FFF2-40B4-BE49-F238E27FC236}">
                <a16:creationId xmlns:a16="http://schemas.microsoft.com/office/drawing/2014/main" id="{3400E375-03A2-1CED-F72A-C030AE19B955}"/>
              </a:ext>
            </a:extLst>
          </p:cNvPr>
          <p:cNvGrpSpPr/>
          <p:nvPr/>
        </p:nvGrpSpPr>
        <p:grpSpPr>
          <a:xfrm>
            <a:off x="2936159" y="5506954"/>
            <a:ext cx="2258999" cy="523220"/>
            <a:chOff x="3102569" y="4995614"/>
            <a:chExt cx="2258999" cy="523220"/>
          </a:xfrm>
        </p:grpSpPr>
        <p:grpSp>
          <p:nvGrpSpPr>
            <p:cNvPr id="11" name="组合 10">
              <a:extLst>
                <a:ext uri="{FF2B5EF4-FFF2-40B4-BE49-F238E27FC236}">
                  <a16:creationId xmlns:a16="http://schemas.microsoft.com/office/drawing/2014/main" id="{85287387-2854-49B9-A004-C6A00D286841}"/>
                </a:ext>
              </a:extLst>
            </p:cNvPr>
            <p:cNvGrpSpPr/>
            <p:nvPr/>
          </p:nvGrpSpPr>
          <p:grpSpPr>
            <a:xfrm>
              <a:off x="3102569" y="5114061"/>
              <a:ext cx="1736329" cy="383822"/>
              <a:chOff x="6096000" y="2115257"/>
              <a:chExt cx="1736329" cy="383822"/>
            </a:xfrm>
          </p:grpSpPr>
          <p:sp>
            <p:nvSpPr>
              <p:cNvPr id="3078" name="直接连接符 7">
                <a:extLst>
                  <a:ext uri="{FF2B5EF4-FFF2-40B4-BE49-F238E27FC236}">
                    <a16:creationId xmlns:a16="http://schemas.microsoft.com/office/drawing/2014/main" id="{1333D58B-6707-4619-880E-808A9F4842BD}"/>
                  </a:ext>
                </a:extLst>
              </p:cNvPr>
              <p:cNvSpPr>
                <a:spLocks noChangeShapeType="1"/>
              </p:cNvSpPr>
              <p:nvPr/>
            </p:nvSpPr>
            <p:spPr bwMode="auto">
              <a:xfrm flipV="1">
                <a:off x="6170791" y="2242257"/>
                <a:ext cx="1411" cy="256822"/>
              </a:xfrm>
              <a:prstGeom prst="line">
                <a:avLst/>
              </a:prstGeom>
              <a:noFill/>
              <a:ln w="38100" cap="flat" cmpd="sng">
                <a:solidFill>
                  <a:srgbClr val="C00000"/>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5" name="直接连接符 4">
                <a:extLst>
                  <a:ext uri="{FF2B5EF4-FFF2-40B4-BE49-F238E27FC236}">
                    <a16:creationId xmlns:a16="http://schemas.microsoft.com/office/drawing/2014/main" id="{9D97F53B-DF67-4D61-A846-1EB1D0929E29}"/>
                  </a:ext>
                </a:extLst>
              </p:cNvPr>
              <p:cNvSpPr>
                <a:spLocks noChangeShapeType="1"/>
              </p:cNvSpPr>
              <p:nvPr/>
            </p:nvSpPr>
            <p:spPr bwMode="auto">
              <a:xfrm>
                <a:off x="6096001" y="2493917"/>
                <a:ext cx="1736328" cy="0"/>
              </a:xfrm>
              <a:prstGeom prst="line">
                <a:avLst/>
              </a:prstGeom>
              <a:noFill/>
              <a:ln w="9525" cap="flat" cmpd="sng">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076" name="直接连接符 5">
                <a:extLst>
                  <a:ext uri="{FF2B5EF4-FFF2-40B4-BE49-F238E27FC236}">
                    <a16:creationId xmlns:a16="http://schemas.microsoft.com/office/drawing/2014/main" id="{89171FD8-0418-4CE2-9C80-782F64DA3EF4}"/>
                  </a:ext>
                </a:extLst>
              </p:cNvPr>
              <p:cNvSpPr>
                <a:spLocks noChangeShapeType="1"/>
              </p:cNvSpPr>
              <p:nvPr/>
            </p:nvSpPr>
            <p:spPr bwMode="auto">
              <a:xfrm flipV="1">
                <a:off x="6096000" y="2115257"/>
                <a:ext cx="0" cy="383822"/>
              </a:xfrm>
              <a:prstGeom prst="line">
                <a:avLst/>
              </a:prstGeom>
              <a:noFill/>
              <a:ln w="38100" cap="flat" cmpd="sng">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8" name="文本框 7">
              <a:extLst>
                <a:ext uri="{FF2B5EF4-FFF2-40B4-BE49-F238E27FC236}">
                  <a16:creationId xmlns:a16="http://schemas.microsoft.com/office/drawing/2014/main" id="{39DEDBE5-B6CD-49B9-A40A-41732F5E193D}"/>
                </a:ext>
              </a:extLst>
            </p:cNvPr>
            <p:cNvSpPr txBox="1"/>
            <p:nvPr/>
          </p:nvSpPr>
          <p:spPr>
            <a:xfrm>
              <a:off x="3197550" y="4995614"/>
              <a:ext cx="2164018" cy="523220"/>
            </a:xfrm>
            <a:prstGeom prst="rect">
              <a:avLst/>
            </a:prstGeom>
            <a:noFill/>
          </p:spPr>
          <p:txBody>
            <a:bodyPr wrap="square" rtlCol="0">
              <a:spAutoFit/>
            </a:bodyPr>
            <a:lstStyle/>
            <a:p>
              <a:r>
                <a:rPr kumimoji="1" lang="zh-CN" altLang="en-US" sz="1400">
                  <a:solidFill>
                    <a:schemeClr val="bg1"/>
                  </a:solidFill>
                  <a:latin typeface="Times" panose="02020603050405020304" pitchFamily="18" charset="0"/>
                  <a:ea typeface="华文中宋" panose="02010600040101010101" pitchFamily="2" charset="-122"/>
                  <a:cs typeface="Times" panose="02020603050405020304" pitchFamily="18" charset="0"/>
                </a:rPr>
                <a:t>答辩人：宋翰林</a:t>
              </a:r>
              <a:endParaRPr kumimoji="1" lang="en-US" altLang="zh-CN" sz="1400">
                <a:solidFill>
                  <a:schemeClr val="bg1"/>
                </a:solidFill>
                <a:latin typeface="Times" panose="02020603050405020304" pitchFamily="18" charset="0"/>
                <a:ea typeface="华文中宋" panose="02010600040101010101" pitchFamily="2" charset="-122"/>
                <a:cs typeface="Times" panose="02020603050405020304" pitchFamily="18" charset="0"/>
              </a:endParaRPr>
            </a:p>
            <a:p>
              <a:r>
                <a:rPr kumimoji="1" lang="zh-CN" altLang="en-US" sz="1400">
                  <a:solidFill>
                    <a:schemeClr val="bg1"/>
                  </a:solidFill>
                  <a:latin typeface="Times" panose="02020603050405020304" pitchFamily="18" charset="0"/>
                  <a:ea typeface="华文中宋" panose="02010600040101010101" pitchFamily="2" charset="-122"/>
                  <a:cs typeface="Times" panose="02020603050405020304" pitchFamily="18" charset="0"/>
                </a:rPr>
                <a:t>日    期：</a:t>
              </a:r>
              <a:r>
                <a:rPr kumimoji="1" lang="en-US" altLang="zh-CN" sz="14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2023</a:t>
              </a:r>
              <a:r>
                <a:rPr kumimoji="1" lang="zh-CN" altLang="en-US" sz="1400">
                  <a:solidFill>
                    <a:schemeClr val="bg1"/>
                  </a:solidFill>
                  <a:latin typeface="Times" panose="02020603050405020304" pitchFamily="18" charset="0"/>
                  <a:ea typeface="华文中宋" panose="02010600040101010101" pitchFamily="2" charset="-122"/>
                  <a:cs typeface="Times" panose="02020603050405020304" pitchFamily="18" charset="0"/>
                </a:rPr>
                <a:t>年</a:t>
              </a:r>
              <a:r>
                <a:rPr kumimoji="1" lang="en-US" altLang="zh-CN" sz="14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r>
                <a:rPr kumimoji="1" lang="zh-CN" altLang="en-US" sz="1400">
                  <a:solidFill>
                    <a:schemeClr val="bg1"/>
                  </a:solidFill>
                  <a:latin typeface="Times" panose="02020603050405020304" pitchFamily="18" charset="0"/>
                  <a:ea typeface="华文中宋" panose="02010600040101010101" pitchFamily="2" charset="-122"/>
                  <a:cs typeface="Times" panose="02020603050405020304" pitchFamily="18" charset="0"/>
                </a:rPr>
                <a:t>月</a:t>
              </a:r>
              <a:endParaRPr kumimoji="1" lang="en-US" altLang="zh-CN" sz="1400">
                <a:solidFill>
                  <a:schemeClr val="bg1"/>
                </a:solidFill>
                <a:latin typeface="Times" panose="02020603050405020304" pitchFamily="18" charset="0"/>
                <a:ea typeface="华文中宋" panose="02010600040101010101" pitchFamily="2" charset="-122"/>
                <a:cs typeface="Times" panose="02020603050405020304" pitchFamily="18" charset="0"/>
              </a:endParaRPr>
            </a:p>
          </p:txBody>
        </p:sp>
      </p:grpSp>
      <p:sp>
        <p:nvSpPr>
          <p:cNvPr id="16" name="文本框 15">
            <a:extLst>
              <a:ext uri="{FF2B5EF4-FFF2-40B4-BE49-F238E27FC236}">
                <a16:creationId xmlns:a16="http://schemas.microsoft.com/office/drawing/2014/main" id="{61224693-B931-4685-9B48-62F4B5351B0D}"/>
              </a:ext>
            </a:extLst>
          </p:cNvPr>
          <p:cNvSpPr txBox="1"/>
          <p:nvPr/>
        </p:nvSpPr>
        <p:spPr>
          <a:xfrm rot="5400000">
            <a:off x="1206209" y="3144466"/>
            <a:ext cx="3571058" cy="307777"/>
          </a:xfrm>
          <a:prstGeom prst="rect">
            <a:avLst/>
          </a:prstGeom>
          <a:noFill/>
        </p:spPr>
        <p:txBody>
          <a:bodyPr wrap="square">
            <a:spAutoFit/>
          </a:bodyPr>
          <a:lstStyle/>
          <a:p>
            <a:r>
              <a:rPr lang="en-US" altLang="zh-CN" sz="1400" b="1">
                <a:solidFill>
                  <a:schemeClr val="bg1"/>
                </a:solidFill>
                <a:latin typeface="华文中宋" panose="02010600040101010101" pitchFamily="2" charset="-122"/>
                <a:ea typeface="华文中宋" panose="02010600040101010101" pitchFamily="2" charset="-122"/>
              </a:rPr>
              <a:t>——</a:t>
            </a:r>
            <a:endParaRPr lang="zh-CN" altLang="en-US" sz="1400" b="1" dirty="0">
              <a:solidFill>
                <a:schemeClr val="bg1"/>
              </a:solidFill>
              <a:latin typeface="华文中宋" panose="02010600040101010101" pitchFamily="2" charset="-122"/>
              <a:ea typeface="华文中宋" panose="02010600040101010101" pitchFamily="2" charset="-122"/>
            </a:endParaRPr>
          </a:p>
        </p:txBody>
      </p:sp>
      <p:pic>
        <p:nvPicPr>
          <p:cNvPr id="17" name="图片 16">
            <a:extLst>
              <a:ext uri="{FF2B5EF4-FFF2-40B4-BE49-F238E27FC236}">
                <a16:creationId xmlns:a16="http://schemas.microsoft.com/office/drawing/2014/main" id="{8310E0D9-122F-4DC0-826A-F9E926E79D9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546386" y="377448"/>
            <a:ext cx="1693612" cy="590852"/>
          </a:xfrm>
          <a:prstGeom prst="rect">
            <a:avLst/>
          </a:prstGeom>
        </p:spPr>
      </p:pic>
      <p:pic>
        <p:nvPicPr>
          <p:cNvPr id="4" name="图片 3">
            <a:extLst>
              <a:ext uri="{FF2B5EF4-FFF2-40B4-BE49-F238E27FC236}">
                <a16:creationId xmlns:a16="http://schemas.microsoft.com/office/drawing/2014/main" id="{4BA8F340-59FD-40B6-AB71-F32803C059F9}"/>
              </a:ext>
            </a:extLst>
          </p:cNvPr>
          <p:cNvPicPr>
            <a:picLocks noChangeAspect="1"/>
          </p:cNvPicPr>
          <p:nvPr/>
        </p:nvPicPr>
        <p:blipFill>
          <a:blip r:embed="rId5">
            <a:lum bright="70000" contrast="-70000"/>
          </a:blip>
          <a:stretch>
            <a:fillRect/>
          </a:stretch>
        </p:blipFill>
        <p:spPr>
          <a:xfrm>
            <a:off x="97860" y="336416"/>
            <a:ext cx="2438611" cy="5450296"/>
          </a:xfrm>
          <a:prstGeom prst="rect">
            <a:avLst/>
          </a:prstGeom>
        </p:spPr>
      </p:pic>
      <p:sp>
        <p:nvSpPr>
          <p:cNvPr id="18" name="标题 1">
            <a:extLst>
              <a:ext uri="{FF2B5EF4-FFF2-40B4-BE49-F238E27FC236}">
                <a16:creationId xmlns:a16="http://schemas.microsoft.com/office/drawing/2014/main" id="{7278CD0B-0E36-D41E-2E0A-4E43F04D4356}"/>
              </a:ext>
            </a:extLst>
          </p:cNvPr>
          <p:cNvSpPr txBox="1">
            <a:spLocks noChangeArrowheads="1"/>
          </p:cNvSpPr>
          <p:nvPr/>
        </p:nvSpPr>
        <p:spPr>
          <a:xfrm>
            <a:off x="2379161" y="897492"/>
            <a:ext cx="1736328" cy="397834"/>
          </a:xfrm>
          <a:prstGeom prst="rect">
            <a:avLst/>
          </a:prstGeom>
          <a:ln/>
          <a:effectLst>
            <a:outerShdw blurRad="50800" dist="38100" dir="2700000" algn="tl" rotWithShape="0">
              <a:schemeClr val="bg1">
                <a:alpha val="40000"/>
              </a:schemeClr>
            </a:outerShdw>
          </a:effectLst>
        </p:spPr>
        <p:txBody>
          <a:bodyPr vert="horz" lIns="91440" tIns="45720" rIns="91440" bIns="45720" rtlCol="0" anchor="ctr">
            <a:noAutofit/>
          </a:bodyPr>
          <a:lstStyle>
            <a:lvl1pPr algn="l" defTabSz="812810" rtl="0" eaLnBrk="1" latinLnBrk="0" hangingPunct="1">
              <a:lnSpc>
                <a:spcPct val="90000"/>
              </a:lnSpc>
              <a:spcBef>
                <a:spcPct val="0"/>
              </a:spcBef>
              <a:buNone/>
              <a:defRPr sz="3911" kern="1200">
                <a:solidFill>
                  <a:schemeClr val="tx1"/>
                </a:solidFill>
                <a:latin typeface="+mj-lt"/>
                <a:ea typeface="+mj-ea"/>
                <a:cs typeface="+mj-cs"/>
              </a:defRPr>
            </a:lvl1pPr>
          </a:lstStyle>
          <a:p>
            <a:pPr algn="dist"/>
            <a:r>
              <a:rPr lang="zh-CN" altLang="en-US" sz="1400" b="1">
                <a:solidFill>
                  <a:schemeClr val="bg1"/>
                </a:solidFill>
                <a:latin typeface="华文中宋" panose="02010600040101010101" pitchFamily="2" charset="-122"/>
                <a:ea typeface="华文中宋" panose="02010600040101010101" pitchFamily="2" charset="-122"/>
                <a:sym typeface="微软雅黑" panose="020B0503020204020204" pitchFamily="34" charset="-122"/>
              </a:rPr>
              <a:t>博士学位论文答辩</a:t>
            </a:r>
            <a:endParaRPr lang="en-US" altLang="zh-CN" sz="1200" b="1" dirty="0">
              <a:solidFill>
                <a:schemeClr val="bg1"/>
              </a:solidFill>
              <a:latin typeface="华文中宋" panose="02010600040101010101" pitchFamily="2" charset="-122"/>
              <a:ea typeface="华文中宋" panose="02010600040101010101" pitchFamily="2" charset="-122"/>
              <a:sym typeface="微软雅黑" panose="020B0503020204020204" pitchFamily="34" charset="-122"/>
            </a:endParaRPr>
          </a:p>
        </p:txBody>
      </p:sp>
      <p:sp>
        <p:nvSpPr>
          <p:cNvPr id="19" name="文本框 18">
            <a:extLst>
              <a:ext uri="{FF2B5EF4-FFF2-40B4-BE49-F238E27FC236}">
                <a16:creationId xmlns:a16="http://schemas.microsoft.com/office/drawing/2014/main" id="{0A62F0AC-32A2-8A5D-6E69-C08418A837FC}"/>
              </a:ext>
            </a:extLst>
          </p:cNvPr>
          <p:cNvSpPr txBox="1"/>
          <p:nvPr/>
        </p:nvSpPr>
        <p:spPr>
          <a:xfrm>
            <a:off x="2795014" y="1960265"/>
            <a:ext cx="307778" cy="3539430"/>
          </a:xfrm>
          <a:prstGeom prst="rect">
            <a:avLst/>
          </a:prstGeom>
          <a:noFill/>
        </p:spPr>
        <p:txBody>
          <a:bodyPr wrap="square">
            <a:spAutoFit/>
          </a:bodyPr>
          <a:lstStyle/>
          <a:p>
            <a:r>
              <a:rPr lang="zh-CN" altLang="en-US" sz="1400" b="1">
                <a:solidFill>
                  <a:schemeClr val="bg1"/>
                </a:solidFill>
                <a:latin typeface="华文中宋" panose="02010600040101010101" pitchFamily="2" charset="-122"/>
                <a:ea typeface="华文中宋" panose="02010600040101010101" pitchFamily="2" charset="-122"/>
              </a:rPr>
              <a:t>对</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含</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铬</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型</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钒</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钛</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磁</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铁</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矿</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高</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炉</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冶</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炼</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的</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影</a:t>
            </a:r>
            <a:endParaRPr lang="en-US" altLang="zh-CN" sz="1400" b="1">
              <a:solidFill>
                <a:schemeClr val="bg1"/>
              </a:solidFill>
              <a:latin typeface="华文中宋" panose="02010600040101010101" pitchFamily="2" charset="-122"/>
              <a:ea typeface="华文中宋" panose="02010600040101010101" pitchFamily="2" charset="-122"/>
            </a:endParaRPr>
          </a:p>
          <a:p>
            <a:r>
              <a:rPr lang="zh-CN" altLang="en-US" sz="1400" b="1">
                <a:solidFill>
                  <a:schemeClr val="bg1"/>
                </a:solidFill>
                <a:latin typeface="华文中宋" panose="02010600040101010101" pitchFamily="2" charset="-122"/>
                <a:ea typeface="华文中宋" panose="02010600040101010101" pitchFamily="2" charset="-122"/>
              </a:rPr>
              <a:t>响</a:t>
            </a:r>
            <a:endParaRPr lang="zh-CN" altLang="en-US" sz="14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DB5C7379-57B3-5672-EBE3-41FF734E6190}"/>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华文中宋" panose="02010600040101010101" pitchFamily="2" charset="-122"/>
                <a:ea typeface="华文中宋" panose="02010600040101010101" pitchFamily="2" charset="-122"/>
              </a:rPr>
              <a:t>二、背景</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3B756FAE-9802-0181-9E38-9DA5B8F9609C}"/>
              </a:ext>
            </a:extLst>
          </p:cNvPr>
          <p:cNvSpPr txBox="1"/>
          <p:nvPr/>
        </p:nvSpPr>
        <p:spPr>
          <a:xfrm>
            <a:off x="1703695" y="234215"/>
            <a:ext cx="2520175"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2.1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转炉放散炉气研究背景</a:t>
            </a:r>
            <a:endParaRPr lang="zh-CN" altLang="en-US" sz="140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25314C3D-BF6F-7E4C-4111-C49F9C15726E}"/>
              </a:ext>
            </a:extLst>
          </p:cNvPr>
          <p:cNvSpPr txBox="1"/>
          <p:nvPr/>
        </p:nvSpPr>
        <p:spPr>
          <a:xfrm>
            <a:off x="6133276" y="667775"/>
            <a:ext cx="5588865" cy="2633926"/>
          </a:xfrm>
          <a:prstGeom prst="rect">
            <a:avLst/>
          </a:prstGeom>
          <a:noFill/>
        </p:spPr>
        <p:txBody>
          <a:bodyPr wrap="square">
            <a:spAutoFit/>
          </a:bodyPr>
          <a:lstStyle/>
          <a:p>
            <a:pPr algn="just">
              <a:lnSpc>
                <a:spcPct val="150000"/>
              </a:lnSpc>
            </a:pP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        被封存的碳（化石能源等）经过一次利用后转化为 </a:t>
            </a:r>
            <a:r>
              <a:rPr lang="en-US" altLang="zh-CN"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0" i="0" u="none" strike="noStrike"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逸散至大气中，随着 </a:t>
            </a:r>
            <a:r>
              <a:rPr lang="en-US" altLang="zh-CN"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0" i="0" u="none" strike="noStrike"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排放逐渐超出了</a:t>
            </a:r>
            <a:r>
              <a:rPr lang="zh-CN" altLang="en-US" sz="1600" b="1" i="0" u="none" strike="noStrike" baseline="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自然界碳循环</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的平衡调节能力。因此，基于</a:t>
            </a:r>
            <a:r>
              <a:rPr lang="zh-CN" altLang="en-US" sz="1600" b="1" i="0" u="none" strike="noStrike" baseline="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资源化利用与封存</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技术被广泛发展，而</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此类</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技</a:t>
            </a:r>
            <a:r>
              <a:rPr lang="zh-CN" altLang="en-US" sz="1600" i="0" u="none" strike="noStrike" baseline="0">
                <a:latin typeface="Times New Roman" panose="02020603050405020304" pitchFamily="18" charset="0"/>
                <a:ea typeface="华文中宋" panose="02010600040101010101" pitchFamily="2" charset="-122"/>
                <a:cs typeface="Times New Roman" panose="02020603050405020304" pitchFamily="18" charset="0"/>
              </a:rPr>
              <a:t>术</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将 </a:t>
            </a:r>
            <a:r>
              <a:rPr lang="en-US" altLang="zh-CN" sz="16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i="0" u="none" strike="noStrike" baseline="0">
                <a:latin typeface="Times New Roman" panose="02020603050405020304" pitchFamily="18" charset="0"/>
                <a:ea typeface="华文中宋" panose="02010600040101010101" pitchFamily="2" charset="-122"/>
                <a:cs typeface="Times New Roman" panose="02020603050405020304" pitchFamily="18" charset="0"/>
              </a:rPr>
              <a:t>封存和转化得到的含碳产品，最终经过二次利用后</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仍将转化为 </a:t>
            </a:r>
            <a:r>
              <a:rPr lang="en-US" altLang="zh-CN"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0" i="0" u="none" strike="noStrike"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并释放至大气中，此类如同“蓄水池”以延迟最初经过化石能源利用而产生的 </a:t>
            </a:r>
            <a:r>
              <a:rPr lang="en-US" altLang="zh-CN"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0" i="0" u="none" strike="noStrike"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的排放的方式，</a:t>
            </a:r>
            <a:r>
              <a:rPr lang="zh-CN" altLang="en-US" sz="1600">
                <a:latin typeface="Times New Roman" panose="02020603050405020304" pitchFamily="18" charset="0"/>
                <a:ea typeface="华文中宋" panose="02010600040101010101" pitchFamily="2" charset="-122"/>
                <a:cs typeface="Times New Roman" panose="02020603050405020304" pitchFamily="18" charset="0"/>
              </a:rPr>
              <a:t>称之为</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600" b="1" i="0" u="none" strike="noStrike" baseline="0">
                <a:solidFill>
                  <a:srgbClr val="8F2A67"/>
                </a:solidFill>
                <a:latin typeface="Times New Roman" panose="02020603050405020304" pitchFamily="18" charset="0"/>
                <a:ea typeface="华文中宋" panose="02010600040101010101" pitchFamily="2" charset="-122"/>
                <a:cs typeface="Times New Roman" panose="02020603050405020304" pitchFamily="18" charset="0"/>
              </a:rPr>
              <a:t>迟滞排放</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1600" b="0" dirty="0">
              <a:effectLst/>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F7F9402A-4304-0DF5-7222-C9622D7BABC0}"/>
              </a:ext>
            </a:extLst>
          </p:cNvPr>
          <p:cNvSpPr txBox="1"/>
          <p:nvPr/>
        </p:nvSpPr>
        <p:spPr>
          <a:xfrm>
            <a:off x="6191437" y="3378920"/>
            <a:ext cx="5530704" cy="2135328"/>
          </a:xfrm>
          <a:prstGeom prst="rect">
            <a:avLst/>
          </a:prstGeom>
          <a:noFill/>
        </p:spPr>
        <p:txBody>
          <a:bodyPr wrap="square">
            <a:spAutoFit/>
          </a:bodyPr>
          <a:lstStyle/>
          <a:p>
            <a:pPr algn="just">
              <a:lnSpc>
                <a:spcPct val="120000"/>
              </a:lnSpc>
            </a:pP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        基于此，本文以钢铁冶金流程中放散率最高的</a:t>
            </a:r>
            <a:r>
              <a:rPr lang="zh-CN" altLang="en-US" sz="1600" b="1" i="0" u="none" strike="noStrike" baseline="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转炉放散炉气</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为切入点，重新评估了转炉放散炉气的热能价值，开展了基于钢铁冶金流程及提升综合能效的“</a:t>
            </a:r>
            <a:r>
              <a:rPr lang="zh-CN" altLang="en-US" sz="1600" b="1" i="0" u="none" strike="noStrike" baseline="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迟滞排放</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”关键工程设计及资源化综合利用的研究，重点研究了喷吹转炉放散炉气在含铬型钒钛磁铁矿高炉冶炼上的可行性，通过实现钒钛高炉中的能量流、物质流的平衡，以达到工业 </a:t>
            </a:r>
            <a:r>
              <a:rPr lang="en-US" altLang="zh-CN"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600" b="0" i="0" u="none" strike="noStrike" baseline="-25000">
                <a:latin typeface="Times New Roman" panose="02020603050405020304" pitchFamily="18" charset="0"/>
                <a:ea typeface="华文中宋" panose="02010600040101010101" pitchFamily="2" charset="-122"/>
                <a:cs typeface="Times New Roman" panose="02020603050405020304" pitchFamily="18" charset="0"/>
              </a:rPr>
              <a:t>2 </a:t>
            </a:r>
            <a:r>
              <a:rPr lang="zh-CN" altLang="en-US" sz="1600" b="0" i="0" u="none" strike="noStrike" baseline="0">
                <a:latin typeface="Times New Roman" panose="02020603050405020304" pitchFamily="18" charset="0"/>
                <a:ea typeface="华文中宋" panose="02010600040101010101" pitchFamily="2" charset="-122"/>
                <a:cs typeface="Times New Roman" panose="02020603050405020304" pitchFamily="18" charset="0"/>
              </a:rPr>
              <a:t>迟滞排放的目的。</a:t>
            </a:r>
            <a:endParaRPr lang="en-US" altLang="zh-CN" sz="1600" b="0" dirty="0">
              <a:effectLst/>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7B41C68-CED1-4374-B8D8-5BCA356E042C}"/>
              </a:ext>
            </a:extLst>
          </p:cNvPr>
          <p:cNvPicPr>
            <a:picLocks noChangeAspect="1"/>
          </p:cNvPicPr>
          <p:nvPr/>
        </p:nvPicPr>
        <p:blipFill>
          <a:blip r:embed="rId3"/>
          <a:stretch>
            <a:fillRect/>
          </a:stretch>
        </p:blipFill>
        <p:spPr>
          <a:xfrm>
            <a:off x="469859" y="1545907"/>
            <a:ext cx="5121561" cy="4154592"/>
          </a:xfrm>
          <a:prstGeom prst="rect">
            <a:avLst/>
          </a:prstGeom>
        </p:spPr>
      </p:pic>
      <p:pic>
        <p:nvPicPr>
          <p:cNvPr id="105" name="图片 104">
            <a:extLst>
              <a:ext uri="{FF2B5EF4-FFF2-40B4-BE49-F238E27FC236}">
                <a16:creationId xmlns:a16="http://schemas.microsoft.com/office/drawing/2014/main" id="{EE820CCE-F87F-16E2-8C3C-CB2554A87595}"/>
              </a:ext>
            </a:extLst>
          </p:cNvPr>
          <p:cNvPicPr>
            <a:picLocks noChangeAspect="1"/>
          </p:cNvPicPr>
          <p:nvPr/>
        </p:nvPicPr>
        <p:blipFill>
          <a:blip r:embed="rId4"/>
          <a:stretch>
            <a:fillRect/>
          </a:stretch>
        </p:blipFill>
        <p:spPr>
          <a:xfrm>
            <a:off x="469859" y="908089"/>
            <a:ext cx="5588865" cy="722076"/>
          </a:xfrm>
          <a:prstGeom prst="rect">
            <a:avLst/>
          </a:prstGeom>
        </p:spPr>
      </p:pic>
    </p:spTree>
    <p:extLst>
      <p:ext uri="{BB962C8B-B14F-4D97-AF65-F5344CB8AC3E}">
        <p14:creationId xmlns:p14="http://schemas.microsoft.com/office/powerpoint/2010/main" val="2180368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FA2D635-02BC-E33A-27D8-08F7DB7584B9}"/>
              </a:ext>
            </a:extLst>
          </p:cNvPr>
          <p:cNvSpPr txBox="1">
            <a:spLocks noChangeArrowheads="1"/>
          </p:cNvSpPr>
          <p:nvPr/>
        </p:nvSpPr>
        <p:spPr>
          <a:xfrm>
            <a:off x="-24425" y="23790"/>
            <a:ext cx="1637800" cy="540182"/>
          </a:xfrm>
          <a:prstGeom prst="rect">
            <a:avLst/>
          </a:prstGeom>
          <a:ln/>
        </p:spPr>
        <p:txBody>
          <a:bodyPr vert="horz" lIns="91440" tIns="45720" rIns="91440" bIns="45720" rtlCol="0" anchor="b">
            <a:normAutofit/>
          </a:bodyPr>
          <a:lstStyle>
            <a:lvl1pPr algn="ctr" defTabSz="812810" rtl="0" eaLnBrk="1" latinLnBrk="0" hangingPunct="1">
              <a:lnSpc>
                <a:spcPct val="90000"/>
              </a:lnSpc>
              <a:spcBef>
                <a:spcPct val="0"/>
              </a:spcBef>
              <a:buNone/>
              <a:defRPr sz="5333" kern="1200">
                <a:solidFill>
                  <a:schemeClr val="tx1"/>
                </a:solidFill>
                <a:latin typeface="+mj-lt"/>
                <a:ea typeface="+mj-ea"/>
                <a:cs typeface="+mj-cs"/>
              </a:defRPr>
            </a:lvl1pPr>
          </a:lstStyle>
          <a:p>
            <a:pPr algn="l"/>
            <a:r>
              <a:rPr lang="zh-CN" altLang="en-US" sz="2800" b="1">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atin typeface="Times New Roman" panose="02020603050405020304" pitchFamily="18" charset="0"/>
                <a:ea typeface="华文中宋" panose="02010600040101010101" pitchFamily="2" charset="-122"/>
                <a:cs typeface="Times New Roman" panose="02020603050405020304" pitchFamily="18" charset="0"/>
              </a:rPr>
              <a:t>三、设计</a:t>
            </a:r>
            <a:endParaRPr lang="zh-CN" altLang="en-US" sz="2800" b="1" dirty="0">
              <a:gradFill flip="none" rotWithShape="1">
                <a:gsLst>
                  <a:gs pos="0">
                    <a:srgbClr val="014099">
                      <a:shade val="30000"/>
                      <a:satMod val="115000"/>
                    </a:srgbClr>
                  </a:gs>
                  <a:gs pos="50000">
                    <a:srgbClr val="014099">
                      <a:shade val="67500"/>
                      <a:satMod val="115000"/>
                    </a:srgbClr>
                  </a:gs>
                  <a:gs pos="100000">
                    <a:srgbClr val="014099">
                      <a:shade val="100000"/>
                      <a:satMod val="115000"/>
                    </a:srgbClr>
                  </a:gs>
                </a:gsLst>
                <a:lin ang="10800000" scaled="1"/>
                <a:tileRect/>
              </a:gra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846DB803-7F33-8D7F-7037-B9D26E12B8CB}"/>
              </a:ext>
            </a:extLst>
          </p:cNvPr>
          <p:cNvSpPr txBox="1"/>
          <p:nvPr/>
        </p:nvSpPr>
        <p:spPr>
          <a:xfrm>
            <a:off x="1703695" y="234215"/>
            <a:ext cx="3168220" cy="307777"/>
          </a:xfrm>
          <a:prstGeom prst="rect">
            <a:avLst/>
          </a:prstGeom>
          <a:noFill/>
        </p:spPr>
        <p:txBody>
          <a:bodyPr wrap="square">
            <a:spAutoFit/>
          </a:bodyPr>
          <a:lstStyle/>
          <a:p>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3.1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高炉喷吹区域碳热平衡</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_</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碳带入量</a:t>
            </a:r>
            <a:endParaRPr lang="zh-CN" altLang="en-US" sz="140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6A84A28-7625-6C58-2CBF-9C15A52F6E15}"/>
              </a:ext>
            </a:extLst>
          </p:cNvPr>
          <p:cNvSpPr txBox="1"/>
          <p:nvPr/>
        </p:nvSpPr>
        <p:spPr>
          <a:xfrm>
            <a:off x="7320085" y="1493728"/>
            <a:ext cx="4366384" cy="3108543"/>
          </a:xfrm>
          <a:prstGeom prst="rect">
            <a:avLst/>
          </a:prstGeom>
          <a:noFill/>
        </p:spPr>
        <p:txBody>
          <a:bodyPr wrap="square">
            <a:spAutoFit/>
          </a:bodyPr>
          <a:lstStyle/>
          <a:p>
            <a:pPr algn="just"/>
            <a:r>
              <a:rPr lang="zh-CN" altLang="en-US" sz="1400">
                <a:latin typeface="Times New Roman" panose="02020603050405020304" pitchFamily="18" charset="0"/>
                <a:ea typeface="华文中宋" panose="02010600040101010101" pitchFamily="2" charset="-122"/>
                <a:cs typeface="Times New Roman" panose="02020603050405020304" pitchFamily="18" charset="0"/>
              </a:rPr>
              <a:t>碳消耗也是重要的工业冶炼指标之一。高炉热风的作用在于提供热量和氧源，使得风口区的焦炭氧化为</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供炉缸及以上的部位发生间接还原。</a:t>
            </a:r>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r>
              <a:rPr lang="zh-CN" altLang="en-US" sz="1400">
                <a:latin typeface="Times New Roman" panose="02020603050405020304" pitchFamily="18" charset="0"/>
                <a:ea typeface="华文中宋" panose="02010600040101010101" pitchFamily="2" charset="-122"/>
                <a:cs typeface="Times New Roman" panose="02020603050405020304" pitchFamily="18" charset="0"/>
              </a:rPr>
              <a:t>注入高温的转炉放散炉气作为热空气鼓风的部分替代物，即</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代替热风中的部分</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来氧化焦炭</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带入的碳量等于</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消耗的焦炭中的碳量。</a:t>
            </a:r>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r>
              <a:rPr lang="zh-CN" altLang="en-US" sz="1400">
                <a:latin typeface="Times New Roman" panose="02020603050405020304" pitchFamily="18" charset="0"/>
                <a:ea typeface="华文中宋" panose="02010600040101010101" pitchFamily="2" charset="-122"/>
                <a:cs typeface="Times New Roman" panose="02020603050405020304" pitchFamily="18" charset="0"/>
              </a:rPr>
              <a:t>所以，直接喷吹高温的转炉放散炉气，不仅带入了大量的物理热，带入的碳源也能够有助于降低焦比。</a:t>
            </a:r>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endParaRPr lang="en-US" altLang="zh-CN" sz="1400">
              <a:latin typeface="Times New Roman" panose="02020603050405020304" pitchFamily="18" charset="0"/>
              <a:ea typeface="华文中宋" panose="02010600040101010101" pitchFamily="2" charset="-122"/>
              <a:cs typeface="Times New Roman" panose="02020603050405020304" pitchFamily="18" charset="0"/>
            </a:endParaRPr>
          </a:p>
          <a:p>
            <a:pPr algn="just"/>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在转炉放散炉气鼓风条件下，炉气中的</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代替了干空气中的</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O</a:t>
            </a:r>
            <a:r>
              <a:rPr lang="en-US" altLang="zh-CN" sz="1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与</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进行氧化反应，由于鼓风炉气中含有</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，因此最终</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CO</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的体积分数要高于干空气鼓风。</a:t>
            </a:r>
          </a:p>
        </p:txBody>
      </p:sp>
      <p:grpSp>
        <p:nvGrpSpPr>
          <p:cNvPr id="2" name="组合 1">
            <a:extLst>
              <a:ext uri="{FF2B5EF4-FFF2-40B4-BE49-F238E27FC236}">
                <a16:creationId xmlns:a16="http://schemas.microsoft.com/office/drawing/2014/main" id="{8602E718-FFA2-5D9E-F3C3-C6DF0A43F51B}"/>
              </a:ext>
            </a:extLst>
          </p:cNvPr>
          <p:cNvGrpSpPr/>
          <p:nvPr/>
        </p:nvGrpSpPr>
        <p:grpSpPr>
          <a:xfrm>
            <a:off x="826435" y="1493728"/>
            <a:ext cx="6237305" cy="3427295"/>
            <a:chOff x="445435" y="1294548"/>
            <a:chExt cx="6748658" cy="3708275"/>
          </a:xfrm>
        </p:grpSpPr>
        <p:pic>
          <p:nvPicPr>
            <p:cNvPr id="6" name="图片 5">
              <a:extLst>
                <a:ext uri="{FF2B5EF4-FFF2-40B4-BE49-F238E27FC236}">
                  <a16:creationId xmlns:a16="http://schemas.microsoft.com/office/drawing/2014/main" id="{67699A1B-402B-FF90-DF93-0D71FF31B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835" y="1294548"/>
              <a:ext cx="3474258" cy="3708275"/>
            </a:xfrm>
            <a:prstGeom prst="rect">
              <a:avLst/>
            </a:prstGeom>
          </p:spPr>
        </p:pic>
        <p:pic>
          <p:nvPicPr>
            <p:cNvPr id="12" name="图片 11">
              <a:extLst>
                <a:ext uri="{FF2B5EF4-FFF2-40B4-BE49-F238E27FC236}">
                  <a16:creationId xmlns:a16="http://schemas.microsoft.com/office/drawing/2014/main" id="{60B5A670-3F31-D036-8232-FEB55214302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167"/>
            <a:stretch/>
          </p:blipFill>
          <p:spPr>
            <a:xfrm>
              <a:off x="445435" y="1378783"/>
              <a:ext cx="3730509" cy="3624040"/>
            </a:xfrm>
            <a:prstGeom prst="rect">
              <a:avLst/>
            </a:prstGeom>
          </p:spPr>
        </p:pic>
      </p:grpSp>
      <p:sp>
        <p:nvSpPr>
          <p:cNvPr id="13" name="文本框 12">
            <a:extLst>
              <a:ext uri="{FF2B5EF4-FFF2-40B4-BE49-F238E27FC236}">
                <a16:creationId xmlns:a16="http://schemas.microsoft.com/office/drawing/2014/main" id="{2A6B9AD2-DFCB-3044-2B2A-CBA53AF53F77}"/>
              </a:ext>
            </a:extLst>
          </p:cNvPr>
          <p:cNvSpPr txBox="1"/>
          <p:nvPr/>
        </p:nvSpPr>
        <p:spPr>
          <a:xfrm>
            <a:off x="1559685" y="5074793"/>
            <a:ext cx="4628203" cy="307777"/>
          </a:xfrm>
          <a:prstGeom prst="rect">
            <a:avLst/>
          </a:prstGeom>
          <a:noFill/>
        </p:spPr>
        <p:txBody>
          <a:bodyPr wrap="square">
            <a:spAutoFit/>
          </a:bodyPr>
          <a:lstStyle/>
          <a:p>
            <a:pPr algn="ct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图</a:t>
            </a:r>
            <a:r>
              <a:rPr lang="en-US" altLang="zh-CN" sz="1400">
                <a:latin typeface="Times New Roman" panose="02020603050405020304" pitchFamily="18" charset="0"/>
                <a:ea typeface="华文中宋" panose="02010600040101010101" pitchFamily="2" charset="-122"/>
                <a:cs typeface="Times New Roman" panose="02020603050405020304" pitchFamily="18" charset="0"/>
              </a:rPr>
              <a:t>3.2 </a:t>
            </a:r>
            <a:r>
              <a:rPr lang="zh-CN" altLang="en-US" sz="1400">
                <a:latin typeface="Times New Roman" panose="02020603050405020304" pitchFamily="18" charset="0"/>
                <a:ea typeface="华文中宋" panose="02010600040101010101" pitchFamily="2" charset="-122"/>
                <a:cs typeface="Times New Roman" panose="02020603050405020304" pitchFamily="18" charset="0"/>
              </a:rPr>
              <a:t>典型的高炉风口区炉气成分及体积分数变化</a:t>
            </a:r>
          </a:p>
        </p:txBody>
      </p:sp>
    </p:spTree>
    <p:extLst>
      <p:ext uri="{BB962C8B-B14F-4D97-AF65-F5344CB8AC3E}">
        <p14:creationId xmlns:p14="http://schemas.microsoft.com/office/powerpoint/2010/main" val="275847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485</TotalTime>
  <Words>5901</Words>
  <Application>Microsoft Office PowerPoint</Application>
  <PresentationFormat>自定义</PresentationFormat>
  <Paragraphs>406</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等线</vt:lpstr>
      <vt:lpstr>华文中宋</vt:lpstr>
      <vt:lpstr>宋体</vt:lpstr>
      <vt:lpstr>叶根友唐楷简08</vt:lpstr>
      <vt:lpstr>Arial</vt:lpstr>
      <vt:lpstr>Calibri</vt:lpstr>
      <vt:lpstr>Calibri Light</vt:lpstr>
      <vt:lpstr>Helvetica</vt:lpstr>
      <vt:lpstr>Times</vt:lpstr>
      <vt:lpstr>Times New Roman</vt:lpstr>
      <vt:lpstr>Office 主题​​</vt:lpstr>
      <vt:lpstr>钢铁冶金与AI人工智能技术</vt:lpstr>
      <vt:lpstr>基于钢铁冶金流程及提升综合能效的“迟滞排放” 关键工程设计及资源化综合利用</vt:lpstr>
      <vt:lpstr>INSTITUTE of Resources &amp; Environment (IRE) 资源与环境研究所</vt:lpstr>
      <vt:lpstr>INSTITUTE of Resources &amp; Environment (IRE) 资源与环境研究所</vt:lpstr>
      <vt:lpstr>PowerPoint 演示文稿</vt:lpstr>
      <vt:lpstr>PowerPoint 演示文稿</vt:lpstr>
      <vt:lpstr>迟 滞 排 放 增 值 应 用 基 础 研 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HANLIN SONG</dc:creator>
  <cp:lastModifiedBy>HANLIN SONG</cp:lastModifiedBy>
  <cp:revision>7</cp:revision>
  <dcterms:created xsi:type="dcterms:W3CDTF">2024-03-21T03:56:56Z</dcterms:created>
  <dcterms:modified xsi:type="dcterms:W3CDTF">2024-03-21T12:02:15Z</dcterms:modified>
</cp:coreProperties>
</file>